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45"/>
  </p:notesMasterIdLst>
  <p:sldIdLst>
    <p:sldId id="282" r:id="rId3"/>
    <p:sldId id="264" r:id="rId4"/>
    <p:sldId id="265" r:id="rId5"/>
    <p:sldId id="266" r:id="rId6"/>
    <p:sldId id="267" r:id="rId7"/>
    <p:sldId id="268" r:id="rId8"/>
    <p:sldId id="269" r:id="rId9"/>
    <p:sldId id="270" r:id="rId10"/>
    <p:sldId id="271" r:id="rId11"/>
    <p:sldId id="283" r:id="rId12"/>
    <p:sldId id="299" r:id="rId13"/>
    <p:sldId id="300" r:id="rId14"/>
    <p:sldId id="301" r:id="rId15"/>
    <p:sldId id="302" r:id="rId16"/>
    <p:sldId id="303" r:id="rId17"/>
    <p:sldId id="285" r:id="rId18"/>
    <p:sldId id="286" r:id="rId19"/>
    <p:sldId id="287" r:id="rId20"/>
    <p:sldId id="288" r:id="rId21"/>
    <p:sldId id="289" r:id="rId22"/>
    <p:sldId id="291" r:id="rId23"/>
    <p:sldId id="292" r:id="rId24"/>
    <p:sldId id="293" r:id="rId25"/>
    <p:sldId id="294" r:id="rId26"/>
    <p:sldId id="295" r:id="rId27"/>
    <p:sldId id="296" r:id="rId28"/>
    <p:sldId id="297" r:id="rId29"/>
    <p:sldId id="304" r:id="rId30"/>
    <p:sldId id="305" r:id="rId31"/>
    <p:sldId id="306" r:id="rId32"/>
    <p:sldId id="307" r:id="rId33"/>
    <p:sldId id="308" r:id="rId34"/>
    <p:sldId id="309" r:id="rId35"/>
    <p:sldId id="310" r:id="rId36"/>
    <p:sldId id="311" r:id="rId37"/>
    <p:sldId id="312" r:id="rId38"/>
    <p:sldId id="313" r:id="rId39"/>
    <p:sldId id="314" r:id="rId40"/>
    <p:sldId id="317" r:id="rId41"/>
    <p:sldId id="316" r:id="rId42"/>
    <p:sldId id="315" r:id="rId43"/>
    <p:sldId id="31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C7E1"/>
    <a:srgbClr val="AA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68997" autoAdjust="0"/>
  </p:normalViewPr>
  <p:slideViewPr>
    <p:cSldViewPr>
      <p:cViewPr varScale="1">
        <p:scale>
          <a:sx n="43" d="100"/>
          <a:sy n="43" d="100"/>
        </p:scale>
        <p:origin x="21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EDC0C-4F7B-444A-ABAF-276E5BDDB888}" type="datetimeFigureOut">
              <a:rPr lang="en-GB" smtClean="0"/>
              <a:t>08/11/2022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74162-CA18-47F5-8037-B53FB030C16A}" type="slidenum">
              <a:rPr lang="en-GB" smtClean="0"/>
              <a:t>‹#›</a:t>
            </a:fld>
            <a:endParaRPr lang="en-GB"/>
          </a:p>
        </p:txBody>
      </p:sp>
    </p:spTree>
    <p:extLst>
      <p:ext uri="{BB962C8B-B14F-4D97-AF65-F5344CB8AC3E}">
        <p14:creationId xmlns:p14="http://schemas.microsoft.com/office/powerpoint/2010/main" val="230753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oneyadviceservice.org.uk/en/tools/debt-advice-locator"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dummies.com/consumer-electronics/smartphones/iphone/how-to-make-a-conference-call-on-your-iphone/" TargetMode="External"/><Relationship Id="rId5" Type="http://schemas.openxmlformats.org/officeDocument/2006/relationships/hyperlink" Target="https://www.bt.com/help/landline/all-about-3-way-calling" TargetMode="External"/><Relationship Id="rId4" Type="http://schemas.openxmlformats.org/officeDocument/2006/relationships/hyperlink" Target="https://www.dummies.com/consumer-electronics/smartphones/droid/how-to-make-a-conference-call-on-an-android-phone/"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indingfinance.org.uk/"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findyourcreditunion.co.uk/"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register.fca.org.u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back</a:t>
            </a:r>
          </a:p>
        </p:txBody>
      </p:sp>
      <p:sp>
        <p:nvSpPr>
          <p:cNvPr id="4" name="Slide Number Placeholder 3"/>
          <p:cNvSpPr>
            <a:spLocks noGrp="1"/>
          </p:cNvSpPr>
          <p:nvPr>
            <p:ph type="sldNum" sz="quarter" idx="5"/>
          </p:nvPr>
        </p:nvSpPr>
        <p:spPr/>
        <p:txBody>
          <a:bodyPr/>
          <a:lstStyle/>
          <a:p>
            <a:fld id="{8AB74162-CA18-47F5-8037-B53FB030C16A}" type="slidenum">
              <a:rPr lang="en-GB" smtClean="0"/>
              <a:t>2</a:t>
            </a:fld>
            <a:endParaRPr lang="en-GB"/>
          </a:p>
        </p:txBody>
      </p:sp>
    </p:spTree>
    <p:extLst>
      <p:ext uri="{BB962C8B-B14F-4D97-AF65-F5344CB8AC3E}">
        <p14:creationId xmlns:p14="http://schemas.microsoft.com/office/powerpoint/2010/main" val="103988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Suppliers may offer:</a:t>
            </a:r>
          </a:p>
          <a:p>
            <a:endParaRPr lang="en-GB" dirty="0"/>
          </a:p>
          <a:p>
            <a:r>
              <a:rPr lang="en-GB" dirty="0"/>
              <a:t>Credit in post or funds automatically added</a:t>
            </a:r>
          </a:p>
          <a:p>
            <a:r>
              <a:rPr lang="en-GB" dirty="0"/>
              <a:t>Sending someone to top up meter</a:t>
            </a:r>
          </a:p>
          <a:p>
            <a:endParaRPr lang="en-GB" dirty="0"/>
          </a:p>
          <a:p>
            <a:r>
              <a:rPr lang="en-GB" dirty="0"/>
              <a:t>Individual situations will be assessed – agreements made. </a:t>
            </a:r>
          </a:p>
          <a:p>
            <a:endParaRPr lang="en-GB" dirty="0"/>
          </a:p>
          <a:p>
            <a:r>
              <a:rPr lang="en-GB" dirty="0"/>
              <a:t>Grants scheme to help suppliers support </a:t>
            </a:r>
            <a:r>
              <a:rPr lang="en-GB" dirty="0" err="1"/>
              <a:t>vunerable</a:t>
            </a:r>
            <a:endParaRPr lang="en-GB" dirty="0"/>
          </a:p>
          <a:p>
            <a:endParaRPr lang="en-GB" dirty="0"/>
          </a:p>
          <a:p>
            <a:r>
              <a:rPr lang="en-GB" dirty="0"/>
              <a:t>Check with provider – check you are on the best tariff</a:t>
            </a:r>
          </a:p>
          <a:p>
            <a:endParaRPr lang="en-GB" dirty="0"/>
          </a:p>
          <a:p>
            <a:r>
              <a:rPr lang="en-GB" sz="1200" b="1" kern="1200" dirty="0">
                <a:solidFill>
                  <a:schemeClr val="tx1"/>
                </a:solidFill>
                <a:effectLst/>
                <a:latin typeface="Century Gothic" panose="020B0502020202020204" pitchFamily="34" charset="0"/>
                <a:ea typeface="+mn-ea"/>
                <a:cs typeface="+mn-cs"/>
              </a:rPr>
              <a:t>dig out a recent copy of your bill for details of the number to call to talk to your provider</a:t>
            </a:r>
          </a:p>
          <a:p>
            <a:endParaRPr lang="en-GB" sz="1200" b="1" kern="1200" dirty="0">
              <a:solidFill>
                <a:schemeClr val="tx1"/>
              </a:solidFill>
              <a:effectLst/>
              <a:latin typeface="Century Gothic" panose="020B0502020202020204" pitchFamily="34" charset="0"/>
              <a:ea typeface="+mn-ea"/>
              <a:cs typeface="+mn-cs"/>
            </a:endParaRPr>
          </a:p>
          <a:p>
            <a:r>
              <a:rPr lang="en-GB" sz="1200" b="1" kern="1200" dirty="0">
                <a:solidFill>
                  <a:schemeClr val="tx1"/>
                </a:solidFill>
                <a:effectLst/>
                <a:latin typeface="Century Gothic" panose="020B0502020202020204" pitchFamily="34" charset="0"/>
                <a:ea typeface="+mn-ea"/>
                <a:cs typeface="+mn-cs"/>
              </a:rPr>
              <a:t>Citizens advice – switching </a:t>
            </a:r>
            <a:endParaRPr lang="en-GB" dirty="0"/>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12</a:t>
            </a:fld>
            <a:endParaRPr lang="en-GB"/>
          </a:p>
        </p:txBody>
      </p:sp>
    </p:spTree>
    <p:extLst>
      <p:ext uri="{BB962C8B-B14F-4D97-AF65-F5344CB8AC3E}">
        <p14:creationId xmlns:p14="http://schemas.microsoft.com/office/powerpoint/2010/main" val="252212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local council – they have been given money to support vulnerable households</a:t>
            </a:r>
          </a:p>
          <a:p>
            <a:endParaRPr lang="en-GB" dirty="0"/>
          </a:p>
          <a:p>
            <a:r>
              <a:rPr lang="en-GB" dirty="0"/>
              <a:t>Defer payments </a:t>
            </a:r>
          </a:p>
          <a:p>
            <a:endParaRPr lang="en-GB" dirty="0"/>
          </a:p>
          <a:p>
            <a:r>
              <a:rPr lang="en-GB" dirty="0"/>
              <a:t>Water – cannot by law be disconnected – speak to provider</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13</a:t>
            </a:fld>
            <a:endParaRPr lang="en-GB"/>
          </a:p>
        </p:txBody>
      </p:sp>
    </p:spTree>
    <p:extLst>
      <p:ext uri="{BB962C8B-B14F-4D97-AF65-F5344CB8AC3E}">
        <p14:creationId xmlns:p14="http://schemas.microsoft.com/office/powerpoint/2010/main" val="102182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Cheaper brands – try them out to see the difference</a:t>
            </a:r>
          </a:p>
          <a:p>
            <a:endParaRPr lang="en-GB" dirty="0"/>
          </a:p>
          <a:p>
            <a:r>
              <a:rPr lang="en-GB" dirty="0"/>
              <a:t>Try the cheaper supermarkets – Adli, Lidl, etc</a:t>
            </a:r>
          </a:p>
          <a:p>
            <a:endParaRPr lang="en-GB" dirty="0"/>
          </a:p>
          <a:p>
            <a:r>
              <a:rPr lang="en-GB" dirty="0"/>
              <a:t>Use Tesco Clubcard if in Tesco</a:t>
            </a:r>
          </a:p>
          <a:p>
            <a:endParaRPr lang="en-GB" dirty="0"/>
          </a:p>
          <a:p>
            <a:r>
              <a:rPr lang="en-GB" dirty="0"/>
              <a:t>Use loyalty cards for offers and discounts</a:t>
            </a:r>
          </a:p>
        </p:txBody>
      </p:sp>
      <p:sp>
        <p:nvSpPr>
          <p:cNvPr id="4" name="Slide Number Placeholder 3"/>
          <p:cNvSpPr>
            <a:spLocks noGrp="1"/>
          </p:cNvSpPr>
          <p:nvPr>
            <p:ph type="sldNum" sz="quarter" idx="5"/>
          </p:nvPr>
        </p:nvSpPr>
        <p:spPr/>
        <p:txBody>
          <a:bodyPr/>
          <a:lstStyle/>
          <a:p>
            <a:fld id="{8AB74162-CA18-47F5-8037-B53FB030C16A}" type="slidenum">
              <a:rPr lang="en-GB" smtClean="0"/>
              <a:t>14</a:t>
            </a:fld>
            <a:endParaRPr lang="en-GB"/>
          </a:p>
        </p:txBody>
      </p:sp>
    </p:spTree>
    <p:extLst>
      <p:ext uri="{BB962C8B-B14F-4D97-AF65-F5344CB8AC3E}">
        <p14:creationId xmlns:p14="http://schemas.microsoft.com/office/powerpoint/2010/main" val="344037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some lenders are offering payment holidays. </a:t>
            </a:r>
          </a:p>
          <a:p>
            <a:pPr marL="171450" indent="-171450">
              <a:buFont typeface="Arial" panose="020B0604020202020204" pitchFamily="34" charset="0"/>
              <a:buChar char="•"/>
            </a:pPr>
            <a:r>
              <a:rPr lang="en-GB" dirty="0"/>
              <a:t>Contact your lender if you think you will struggle to make repayments on a loan or credit card debt. </a:t>
            </a:r>
          </a:p>
          <a:p>
            <a:pPr marL="171450" indent="-171450">
              <a:buFont typeface="Arial" panose="020B0604020202020204" pitchFamily="34" charset="0"/>
              <a:buChar char="•"/>
            </a:pPr>
            <a:r>
              <a:rPr lang="en-GB" b="1" dirty="0"/>
              <a:t>do not stop making payments or cancel your direct debits until you have spoken to your lender to find out how they can help. </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16</a:t>
            </a:fld>
            <a:endParaRPr lang="en-GB"/>
          </a:p>
        </p:txBody>
      </p:sp>
    </p:spTree>
    <p:extLst>
      <p:ext uri="{BB962C8B-B14F-4D97-AF65-F5344CB8AC3E}">
        <p14:creationId xmlns:p14="http://schemas.microsoft.com/office/powerpoint/2010/main" val="24299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Adjusting or making a budget if you don’t already have one</a:t>
            </a:r>
          </a:p>
        </p:txBody>
      </p:sp>
      <p:sp>
        <p:nvSpPr>
          <p:cNvPr id="4" name="Slide Number Placeholder 3"/>
          <p:cNvSpPr>
            <a:spLocks noGrp="1"/>
          </p:cNvSpPr>
          <p:nvPr>
            <p:ph type="sldNum" sz="quarter" idx="5"/>
          </p:nvPr>
        </p:nvSpPr>
        <p:spPr/>
        <p:txBody>
          <a:bodyPr/>
          <a:lstStyle/>
          <a:p>
            <a:fld id="{8AB74162-CA18-47F5-8037-B53FB030C16A}" type="slidenum">
              <a:rPr lang="en-GB" smtClean="0"/>
              <a:t>18</a:t>
            </a:fld>
            <a:endParaRPr lang="en-GB"/>
          </a:p>
        </p:txBody>
      </p:sp>
    </p:spTree>
    <p:extLst>
      <p:ext uri="{BB962C8B-B14F-4D97-AF65-F5344CB8AC3E}">
        <p14:creationId xmlns:p14="http://schemas.microsoft.com/office/powerpoint/2010/main" val="2454189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entury Gothic" panose="020B0502020202020204" pitchFamily="34" charset="0"/>
                <a:ea typeface="+mn-ea"/>
                <a:cs typeface="+mn-cs"/>
              </a:rPr>
              <a:t>Past ways to save money may no longer be possible but it is still important to make a plan.</a:t>
            </a:r>
          </a:p>
          <a:p>
            <a:endParaRPr lang="en-GB" sz="1200" kern="1200" dirty="0">
              <a:solidFill>
                <a:schemeClr val="tx1"/>
              </a:solidFill>
              <a:effectLst/>
              <a:latin typeface="Century Gothic" panose="020B0502020202020204" pitchFamily="34" charset="0"/>
              <a:ea typeface="+mn-ea"/>
              <a:cs typeface="+mn-cs"/>
            </a:endParaRPr>
          </a:p>
          <a:p>
            <a:r>
              <a:rPr lang="en-GB" sz="1200" kern="1200" dirty="0">
                <a:solidFill>
                  <a:schemeClr val="tx1"/>
                </a:solidFill>
                <a:effectLst/>
                <a:latin typeface="Century Gothic" panose="020B0502020202020204" pitchFamily="34" charset="0"/>
                <a:ea typeface="+mn-ea"/>
                <a:cs typeface="+mn-cs"/>
              </a:rPr>
              <a:t>Keep up to date on entitlements</a:t>
            </a:r>
          </a:p>
          <a:p>
            <a:endParaRPr lang="en-GB" sz="1200" kern="1200" dirty="0">
              <a:solidFill>
                <a:schemeClr val="tx1"/>
              </a:solidFill>
              <a:effectLst/>
              <a:latin typeface="Century Gothic" panose="020B0502020202020204" pitchFamily="34" charset="0"/>
              <a:ea typeface="+mn-ea"/>
              <a:cs typeface="+mn-cs"/>
            </a:endParaRPr>
          </a:p>
          <a:p>
            <a:r>
              <a:rPr lang="en-GB" sz="1200" kern="1200" dirty="0">
                <a:solidFill>
                  <a:schemeClr val="tx1"/>
                </a:solidFill>
                <a:effectLst/>
                <a:latin typeface="Century Gothic" panose="020B0502020202020204" pitchFamily="34" charset="0"/>
                <a:ea typeface="+mn-ea"/>
                <a:cs typeface="+mn-cs"/>
              </a:rPr>
              <a:t>Budget in a way you feel comfortable with – paper, apps, webpages, etc….</a:t>
            </a:r>
          </a:p>
          <a:p>
            <a:endParaRPr lang="en-GB" sz="1200" kern="1200" dirty="0">
              <a:solidFill>
                <a:schemeClr val="tx1"/>
              </a:solidFill>
              <a:effectLst/>
              <a:latin typeface="Century Gothic" panose="020B0502020202020204" pitchFamily="34" charset="0"/>
              <a:ea typeface="+mn-ea"/>
              <a:cs typeface="+mn-cs"/>
            </a:endParaRPr>
          </a:p>
          <a:p>
            <a:endParaRPr lang="en-GB" sz="1200" b="1" kern="1200" dirty="0">
              <a:solidFill>
                <a:schemeClr val="tx1"/>
              </a:solidFill>
              <a:effectLst/>
              <a:latin typeface="Century Gothic" panose="020B0502020202020204" pitchFamily="34" charset="0"/>
              <a:ea typeface="+mn-ea"/>
              <a:cs typeface="+mn-cs"/>
            </a:endParaRPr>
          </a:p>
          <a:p>
            <a:endParaRPr lang="en-GB" sz="1200" b="1" kern="1200" dirty="0">
              <a:solidFill>
                <a:schemeClr val="tx1"/>
              </a:solidFill>
              <a:effectLst/>
              <a:latin typeface="Century Gothic" panose="020B0502020202020204" pitchFamily="34" charset="0"/>
              <a:ea typeface="+mn-ea"/>
              <a:cs typeface="+mn-cs"/>
            </a:endParaRPr>
          </a:p>
          <a:p>
            <a:endParaRPr lang="en-GB" sz="1200" b="1" kern="1200" dirty="0">
              <a:solidFill>
                <a:schemeClr val="tx1"/>
              </a:solidFill>
              <a:effectLst/>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19</a:t>
            </a:fld>
            <a:endParaRPr lang="en-GB"/>
          </a:p>
        </p:txBody>
      </p:sp>
    </p:spTree>
    <p:extLst>
      <p:ext uri="{BB962C8B-B14F-4D97-AF65-F5344CB8AC3E}">
        <p14:creationId xmlns:p14="http://schemas.microsoft.com/office/powerpoint/2010/main" val="359974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entury Gothic" panose="020B0502020202020204" pitchFamily="34" charset="0"/>
                <a:ea typeface="+mn-ea"/>
                <a:cs typeface="+mn-cs"/>
              </a:rPr>
              <a:t>The Money Advice Services online budgeting tool is the most detailed and has useful graphs and images if you’re a visual learner.</a:t>
            </a:r>
          </a:p>
          <a:p>
            <a:endParaRPr lang="en-GB" dirty="0"/>
          </a:p>
          <a:p>
            <a:r>
              <a:rPr lang="en-GB" dirty="0"/>
              <a:t>Printable versions available</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20</a:t>
            </a:fld>
            <a:endParaRPr lang="en-GB"/>
          </a:p>
        </p:txBody>
      </p:sp>
    </p:spTree>
    <p:extLst>
      <p:ext uri="{BB962C8B-B14F-4D97-AF65-F5344CB8AC3E}">
        <p14:creationId xmlns:p14="http://schemas.microsoft.com/office/powerpoint/2010/main" val="249822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Printable example</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21</a:t>
            </a:fld>
            <a:endParaRPr lang="en-GB"/>
          </a:p>
        </p:txBody>
      </p:sp>
    </p:spTree>
    <p:extLst>
      <p:ext uri="{BB962C8B-B14F-4D97-AF65-F5344CB8AC3E}">
        <p14:creationId xmlns:p14="http://schemas.microsoft.com/office/powerpoint/2010/main" val="1822846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do this physically, using different accounts or just on paper. </a:t>
            </a:r>
          </a:p>
          <a:p>
            <a:endParaRPr lang="en-GB" dirty="0"/>
          </a:p>
          <a:p>
            <a:r>
              <a:rPr lang="en-GB" dirty="0"/>
              <a:t>Ensures regular bills get paid no matter what time of the month they are paid out.</a:t>
            </a:r>
          </a:p>
          <a:p>
            <a:endParaRPr lang="en-GB" dirty="0"/>
          </a:p>
          <a:p>
            <a:r>
              <a:rPr lang="en-GB" dirty="0"/>
              <a:t>Tip – try to get three months worth of savings – to cover all payments for that time. </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22</a:t>
            </a:fld>
            <a:endParaRPr lang="en-GB"/>
          </a:p>
        </p:txBody>
      </p:sp>
    </p:spTree>
    <p:extLst>
      <p:ext uri="{BB962C8B-B14F-4D97-AF65-F5344CB8AC3E}">
        <p14:creationId xmlns:p14="http://schemas.microsoft.com/office/powerpoint/2010/main" val="404187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budgeting tips amongst the group</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23</a:t>
            </a:fld>
            <a:endParaRPr lang="en-GB"/>
          </a:p>
        </p:txBody>
      </p:sp>
    </p:spTree>
    <p:extLst>
      <p:ext uri="{BB962C8B-B14F-4D97-AF65-F5344CB8AC3E}">
        <p14:creationId xmlns:p14="http://schemas.microsoft.com/office/powerpoint/2010/main" val="316739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photo and remind the attendees that you are not a financial advisor</a:t>
            </a:r>
          </a:p>
        </p:txBody>
      </p:sp>
      <p:sp>
        <p:nvSpPr>
          <p:cNvPr id="4" name="Slide Number Placeholder 3"/>
          <p:cNvSpPr>
            <a:spLocks noGrp="1"/>
          </p:cNvSpPr>
          <p:nvPr>
            <p:ph type="sldNum" sz="quarter" idx="5"/>
          </p:nvPr>
        </p:nvSpPr>
        <p:spPr/>
        <p:txBody>
          <a:bodyPr/>
          <a:lstStyle/>
          <a:p>
            <a:fld id="{8AB74162-CA18-47F5-8037-B53FB030C16A}" type="slidenum">
              <a:rPr lang="en-GB" smtClean="0"/>
              <a:t>3</a:t>
            </a:fld>
            <a:endParaRPr lang="en-GB"/>
          </a:p>
        </p:txBody>
      </p:sp>
    </p:spTree>
    <p:extLst>
      <p:ext uri="{BB962C8B-B14F-4D97-AF65-F5344CB8AC3E}">
        <p14:creationId xmlns:p14="http://schemas.microsoft.com/office/powerpoint/2010/main" val="4271373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this with participants – not necessarily on the facilitator course </a:t>
            </a:r>
          </a:p>
          <a:p>
            <a:endParaRPr lang="en-GB" dirty="0"/>
          </a:p>
          <a:p>
            <a:r>
              <a:rPr lang="en-GB" dirty="0"/>
              <a:t>Look at 6 months – 12 if </a:t>
            </a:r>
            <a:r>
              <a:rPr lang="en-GB" dirty="0" err="1"/>
              <a:t>poss</a:t>
            </a:r>
            <a:endParaRPr lang="en-GB" dirty="0"/>
          </a:p>
          <a:p>
            <a:endParaRPr lang="en-GB" dirty="0"/>
          </a:p>
          <a:p>
            <a:r>
              <a:rPr lang="en-GB" dirty="0"/>
              <a:t>Things you can cut back</a:t>
            </a:r>
          </a:p>
          <a:p>
            <a:r>
              <a:rPr lang="en-GB" dirty="0"/>
              <a:t>Things you can do without</a:t>
            </a:r>
          </a:p>
          <a:p>
            <a:r>
              <a:rPr lang="en-GB" dirty="0"/>
              <a:t>What have you forgotten</a:t>
            </a:r>
          </a:p>
          <a:p>
            <a:r>
              <a:rPr lang="en-GB" dirty="0"/>
              <a:t>What do you love</a:t>
            </a:r>
          </a:p>
          <a:p>
            <a:endParaRPr lang="en-GB" dirty="0"/>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24</a:t>
            </a:fld>
            <a:endParaRPr lang="en-GB"/>
          </a:p>
        </p:txBody>
      </p:sp>
    </p:spTree>
    <p:extLst>
      <p:ext uri="{BB962C8B-B14F-4D97-AF65-F5344CB8AC3E}">
        <p14:creationId xmlns:p14="http://schemas.microsoft.com/office/powerpoint/2010/main" val="211156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smaller independent or world food shops – caution – these may be more expensive than the larger food shops/supermarkets</a:t>
            </a:r>
          </a:p>
          <a:p>
            <a:endParaRPr lang="en-GB" dirty="0"/>
          </a:p>
          <a:p>
            <a:r>
              <a:rPr lang="en-GB" dirty="0"/>
              <a:t>Have some things in your cupboard in case you need them</a:t>
            </a:r>
          </a:p>
          <a:p>
            <a:endParaRPr lang="en-GB" dirty="0"/>
          </a:p>
          <a:p>
            <a:r>
              <a:rPr lang="en-GB" dirty="0"/>
              <a:t>Add local knowledge here</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25</a:t>
            </a:fld>
            <a:endParaRPr lang="en-GB"/>
          </a:p>
        </p:txBody>
      </p:sp>
    </p:spTree>
    <p:extLst>
      <p:ext uri="{BB962C8B-B14F-4D97-AF65-F5344CB8AC3E}">
        <p14:creationId xmlns:p14="http://schemas.microsoft.com/office/powerpoint/2010/main" val="3876731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Foodbanks – discuss, check local knowledge and make sure you have a note of your local one</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26</a:t>
            </a:fld>
            <a:endParaRPr lang="en-GB"/>
          </a:p>
        </p:txBody>
      </p:sp>
    </p:spTree>
    <p:extLst>
      <p:ext uri="{BB962C8B-B14F-4D97-AF65-F5344CB8AC3E}">
        <p14:creationId xmlns:p14="http://schemas.microsoft.com/office/powerpoint/2010/main" val="185532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Century Gothic" panose="020B0502020202020204" pitchFamily="34" charset="0"/>
                <a:ea typeface="+mn-ea"/>
                <a:cs typeface="+mn-cs"/>
              </a:rPr>
              <a:t>Your child may be able to get free school meals if you get any of the following:</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Income Support</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income-based Jobseeker’s Allowance</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Child Tax Credit (provided you’re not also entitled to Working Tax Credit or on Universal Credit)</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Working Tax Credit run-on - paid for 4 weeks after you stop qualifying for Working Tax Credit</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Universal Credit </a:t>
            </a:r>
          </a:p>
          <a:p>
            <a:endParaRPr lang="en-GB" dirty="0"/>
          </a:p>
          <a:p>
            <a:r>
              <a:rPr lang="en-GB" b="1" dirty="0"/>
              <a:t>Check with your local school – if you are on their list and also how they are delivering</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27</a:t>
            </a:fld>
            <a:endParaRPr lang="en-GB"/>
          </a:p>
        </p:txBody>
      </p:sp>
    </p:spTree>
    <p:extLst>
      <p:ext uri="{BB962C8B-B14F-4D97-AF65-F5344CB8AC3E}">
        <p14:creationId xmlns:p14="http://schemas.microsoft.com/office/powerpoint/2010/main" val="390645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taken the first step – you have started to talk about your debt and from that can come the first steps in addressing the problem</a:t>
            </a:r>
          </a:p>
          <a:p>
            <a:endParaRPr lang="en-GB" dirty="0"/>
          </a:p>
          <a:p>
            <a:r>
              <a:rPr lang="en-GB" dirty="0"/>
              <a:t>Debt does not go away by ignoring it – no matter how much we wished it would</a:t>
            </a:r>
          </a:p>
          <a:p>
            <a:endParaRPr lang="en-GB" dirty="0"/>
          </a:p>
          <a:p>
            <a:r>
              <a:rPr lang="en-GB" dirty="0"/>
              <a:t>If the debt level is serious, refer the person direct to a debt advice charity</a:t>
            </a:r>
          </a:p>
          <a:p>
            <a:endParaRPr lang="en-GB" dirty="0"/>
          </a:p>
          <a:p>
            <a:r>
              <a:rPr lang="en-GB" b="1" dirty="0"/>
              <a:t>Do not be tempted to offer financial advice</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30</a:t>
            </a:fld>
            <a:endParaRPr lang="en-GB"/>
          </a:p>
        </p:txBody>
      </p:sp>
    </p:spTree>
    <p:extLst>
      <p:ext uri="{BB962C8B-B14F-4D97-AF65-F5344CB8AC3E}">
        <p14:creationId xmlns:p14="http://schemas.microsoft.com/office/powerpoint/2010/main" val="3570348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Seek advice from a specialist debt advice service. </a:t>
            </a:r>
          </a:p>
          <a:p>
            <a:endParaRPr lang="en-GB" dirty="0"/>
          </a:p>
          <a:p>
            <a:r>
              <a:rPr lang="en-GB" dirty="0"/>
              <a:t>A list of providers can be found on the Money Advice Service website at </a:t>
            </a:r>
            <a:r>
              <a:rPr lang="en-GB" sz="1200" dirty="0">
                <a:hlinkClick r:id="rId3"/>
              </a:rPr>
              <a:t>https://www.moneyadviceservice.org.uk/en/tools/debt-advice-locator</a:t>
            </a:r>
            <a:endParaRPr lang="en-GB" sz="1200" dirty="0"/>
          </a:p>
          <a:p>
            <a:endParaRPr lang="en-GB" sz="1200" dirty="0"/>
          </a:p>
          <a:p>
            <a:pPr marL="181188" indent="-181188">
              <a:buFont typeface="Arial" panose="020B0604020202020204" pitchFamily="34" charset="0"/>
              <a:buChar char="•"/>
            </a:pPr>
            <a:r>
              <a:rPr lang="en-GB" sz="1200" dirty="0"/>
              <a:t>Tully can help by accessing your bank statements, if you give them permission, </a:t>
            </a:r>
          </a:p>
          <a:p>
            <a:pPr marL="181188" indent="-181188">
              <a:buFont typeface="Arial" panose="020B0604020202020204" pitchFamily="34" charset="0"/>
              <a:buChar char="•"/>
            </a:pPr>
            <a:r>
              <a:rPr lang="en-GB" sz="1200" dirty="0"/>
              <a:t>You can also get help over the phone. </a:t>
            </a:r>
          </a:p>
          <a:p>
            <a:pPr marL="181188" indent="-181188">
              <a:buFont typeface="Arial" panose="020B0604020202020204" pitchFamily="34" charset="0"/>
              <a:buChar char="•"/>
            </a:pPr>
            <a:r>
              <a:rPr lang="en-GB" sz="1200" dirty="0"/>
              <a:t>If you think you will need extra help, you could ask someone you trust to call them with you </a:t>
            </a:r>
            <a:r>
              <a:rPr lang="en-GB" sz="1200" b="1" dirty="0">
                <a:solidFill>
                  <a:srgbClr val="FF0000"/>
                </a:solidFill>
              </a:rPr>
              <a:t>(always try and seek professional support to safeguard yourself against financial abuse as the person of trust will have access to sensitive data)</a:t>
            </a:r>
            <a:r>
              <a:rPr lang="en-GB" sz="1200" dirty="0">
                <a:solidFill>
                  <a:srgbClr val="FF0000"/>
                </a:solidFill>
              </a:rPr>
              <a:t>,</a:t>
            </a:r>
            <a:r>
              <a:rPr lang="en-GB" sz="1200" dirty="0"/>
              <a:t> </a:t>
            </a:r>
          </a:p>
          <a:p>
            <a:pPr marL="181188" indent="-181188">
              <a:buFont typeface="Arial" panose="020B0604020202020204" pitchFamily="34" charset="0"/>
              <a:buChar char="•"/>
            </a:pPr>
            <a:r>
              <a:rPr lang="en-GB" sz="1200" dirty="0"/>
              <a:t>using a 3 way phone conversation. Some links to help you do that are at the bottom.</a:t>
            </a:r>
          </a:p>
          <a:p>
            <a:pPr marL="181188" indent="-181188">
              <a:buFont typeface="Arial" panose="020B0604020202020204" pitchFamily="34" charset="0"/>
              <a:buChar char="•"/>
            </a:pPr>
            <a:r>
              <a:rPr lang="en-GB" sz="1200" dirty="0"/>
              <a:t>have your bank statements and bills handy </a:t>
            </a:r>
          </a:p>
          <a:p>
            <a:pPr marL="181188" indent="-181188">
              <a:buFont typeface="Arial" panose="020B0604020202020204" pitchFamily="34" charset="0"/>
              <a:buChar char="•"/>
            </a:pPr>
            <a:r>
              <a:rPr lang="en-GB" sz="1200" dirty="0"/>
              <a:t>tell them about your income and expenditure and any money that you owe. </a:t>
            </a:r>
          </a:p>
          <a:p>
            <a:pPr marL="181188" indent="-181188">
              <a:buFont typeface="Arial" panose="020B0604020202020204" pitchFamily="34" charset="0"/>
              <a:buChar char="•"/>
            </a:pPr>
            <a:r>
              <a:rPr lang="en-GB" sz="1200" dirty="0"/>
              <a:t>They will help you build a budget, work out what you can afford to repay, and can speak to people you owe money to, explaining the situation and how much you can afford to pay. </a:t>
            </a:r>
          </a:p>
          <a:p>
            <a:pPr marL="181188" indent="-181188">
              <a:buFont typeface="Arial" panose="020B0604020202020204" pitchFamily="34" charset="0"/>
              <a:buChar char="•"/>
            </a:pPr>
            <a:r>
              <a:rPr lang="en-GB" sz="1200" dirty="0"/>
              <a:t>be honest and tell them the full situation. You don’t need to be embarrassed, they have helped thousands of people in similar situations and will be sympathetic and non-judgemental.</a:t>
            </a:r>
          </a:p>
          <a:p>
            <a:endParaRPr lang="en-GB" sz="1200" dirty="0"/>
          </a:p>
          <a:p>
            <a:r>
              <a:rPr lang="en-GB" dirty="0">
                <a:hlinkClick r:id="rId4"/>
              </a:rPr>
              <a:t>https://www.dummies.com/consumer-electronics/smartphones/droid/how-to-make-a-conference-call-on-an-android-phone/</a:t>
            </a:r>
            <a:endParaRPr lang="en-GB" dirty="0"/>
          </a:p>
          <a:p>
            <a:r>
              <a:rPr lang="en-GB" dirty="0">
                <a:hlinkClick r:id="rId5"/>
              </a:rPr>
              <a:t>https://www.bt.com/help/landline/all-about-3-way-calling</a:t>
            </a:r>
            <a:r>
              <a:rPr lang="en-GB" dirty="0"/>
              <a:t> (there is a charge for this option)</a:t>
            </a:r>
          </a:p>
          <a:p>
            <a:r>
              <a:rPr lang="en-GB" dirty="0">
                <a:hlinkClick r:id="rId6"/>
              </a:rPr>
              <a:t>https://www.dummies.com/consumer-electronics/smartphones/iphone/how-to-make-a-conference-call-on-your-iphone/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31</a:t>
            </a:fld>
            <a:endParaRPr lang="en-GB"/>
          </a:p>
        </p:txBody>
      </p:sp>
    </p:spTree>
    <p:extLst>
      <p:ext uri="{BB962C8B-B14F-4D97-AF65-F5344CB8AC3E}">
        <p14:creationId xmlns:p14="http://schemas.microsoft.com/office/powerpoint/2010/main" val="3334597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Options to consider: </a:t>
            </a:r>
          </a:p>
          <a:p>
            <a:r>
              <a:rPr lang="en-GB" sz="1200" dirty="0"/>
              <a:t>Can you borrow from friends or family</a:t>
            </a:r>
            <a:r>
              <a:rPr lang="en-GB" sz="1200" b="1" dirty="0"/>
              <a:t>? Ensure they are ok and can afford this - </a:t>
            </a:r>
            <a:r>
              <a:rPr lang="en-GB" sz="1200" dirty="0"/>
              <a:t>work out a budget first to make sure you can definitely afford to repay the loan – put it in writing so everyone agrees</a:t>
            </a:r>
          </a:p>
          <a:p>
            <a:r>
              <a:rPr lang="en-GB" sz="1200" dirty="0"/>
              <a:t>Small amount £500 or less? – use your overdraft? Check your bank for all details</a:t>
            </a:r>
          </a:p>
          <a:p>
            <a:r>
              <a:rPr lang="en-GB" sz="1200" dirty="0"/>
              <a:t>Good credit rating? – bank loan? </a:t>
            </a:r>
          </a:p>
          <a:p>
            <a:r>
              <a:rPr lang="en-GB" sz="1200" dirty="0"/>
              <a:t>0% interest credit cards? – check small print – have a plan! </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32</a:t>
            </a:fld>
            <a:endParaRPr lang="en-GB"/>
          </a:p>
        </p:txBody>
      </p:sp>
    </p:spTree>
    <p:extLst>
      <p:ext uri="{BB962C8B-B14F-4D97-AF65-F5344CB8AC3E}">
        <p14:creationId xmlns:p14="http://schemas.microsoft.com/office/powerpoint/2010/main" val="3032234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Most responsible credit providers also provide help and advice and commit to only making fair and affordable loans. </a:t>
            </a:r>
          </a:p>
          <a:p>
            <a:pPr lvl="0"/>
            <a:r>
              <a:rPr lang="en-GB" sz="1200" dirty="0"/>
              <a:t>search their directory here and find providers that might consider lending you money </a:t>
            </a:r>
            <a:r>
              <a:rPr lang="en-GB" sz="1200" u="sng" dirty="0">
                <a:hlinkClick r:id="rId3"/>
              </a:rPr>
              <a:t>https://www.findingfinance.org.uk/</a:t>
            </a:r>
            <a:endParaRPr lang="en-GB" sz="1200" dirty="0"/>
          </a:p>
          <a:p>
            <a:r>
              <a:rPr lang="en-GB" sz="1200" dirty="0"/>
              <a:t> </a:t>
            </a:r>
          </a:p>
          <a:p>
            <a:pPr lvl="0"/>
            <a:r>
              <a:rPr lang="en-GB" sz="1200" dirty="0"/>
              <a:t>Credit unions are non-profit organisations and they are often able to lend money at lower rates (less than 43% APR)  than traditional lenders such as banks and payday lenders. Credit Unions are an alternative especially for those tempted to use illegal lenders</a:t>
            </a:r>
          </a:p>
          <a:p>
            <a:r>
              <a:rPr lang="en-GB" sz="1200" dirty="0"/>
              <a:t> </a:t>
            </a:r>
          </a:p>
          <a:p>
            <a:pPr lvl="0"/>
            <a:r>
              <a:rPr lang="en-GB" sz="1200" dirty="0"/>
              <a:t>Do not recommend Cu’s as  this would be seen as favouring CU and advising people to use them over other lenders. You probably have one local to you, but most transactions can be completed online or over the phone. You can find your local credit union here </a:t>
            </a:r>
            <a:r>
              <a:rPr lang="en-GB" sz="1200" u="sng" dirty="0">
                <a:hlinkClick r:id="rId4"/>
              </a:rPr>
              <a:t>https://www.findyourcreditunion.co.uk/</a:t>
            </a:r>
            <a:r>
              <a:rPr lang="en-GB" sz="1200" dirty="0"/>
              <a:t> </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33</a:t>
            </a:fld>
            <a:endParaRPr lang="en-GB"/>
          </a:p>
        </p:txBody>
      </p:sp>
    </p:spTree>
    <p:extLst>
      <p:ext uri="{BB962C8B-B14F-4D97-AF65-F5344CB8AC3E}">
        <p14:creationId xmlns:p14="http://schemas.microsoft.com/office/powerpoint/2010/main" val="585199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Interest Free Loans for those Already on Benefits</a:t>
            </a:r>
          </a:p>
          <a:p>
            <a:r>
              <a:rPr lang="en-GB" sz="1200" b="1" dirty="0"/>
              <a:t>UC – Budgeting Advance</a:t>
            </a:r>
            <a:endParaRPr lang="en-GB" sz="1200" dirty="0"/>
          </a:p>
          <a:p>
            <a:r>
              <a:rPr lang="en-GB" sz="1200" b="1" dirty="0"/>
              <a:t>Legacy – Budgeting Loan</a:t>
            </a:r>
            <a:endParaRPr lang="en-GB" sz="1200" dirty="0"/>
          </a:p>
          <a:p>
            <a:r>
              <a:rPr lang="en-GB" sz="1200" dirty="0"/>
              <a:t> </a:t>
            </a:r>
          </a:p>
          <a:p>
            <a:r>
              <a:rPr lang="en-GB" sz="1200" dirty="0"/>
              <a:t>cheaper than paying high interest charges for borrowing from payday or doorstep lenders. </a:t>
            </a:r>
          </a:p>
          <a:p>
            <a:r>
              <a:rPr lang="en-GB" sz="1200" dirty="0"/>
              <a:t> </a:t>
            </a:r>
          </a:p>
          <a:p>
            <a:r>
              <a:rPr lang="en-GB" sz="1200" dirty="0"/>
              <a:t>for an essential or unexpected expense</a:t>
            </a:r>
          </a:p>
          <a:p>
            <a:r>
              <a:rPr lang="en-GB" sz="1200" dirty="0"/>
              <a:t> </a:t>
            </a:r>
          </a:p>
          <a:p>
            <a:r>
              <a:rPr lang="en-GB" sz="1200" dirty="0"/>
              <a:t>You can apply for a Budgeting Loan if you’re getting one of these benefits:</a:t>
            </a:r>
          </a:p>
          <a:p>
            <a:pPr lvl="0"/>
            <a:r>
              <a:rPr lang="en-GB" sz="1200" dirty="0"/>
              <a:t>Pension Credit</a:t>
            </a:r>
          </a:p>
          <a:p>
            <a:pPr lvl="0"/>
            <a:r>
              <a:rPr lang="en-GB" sz="1200" dirty="0"/>
              <a:t>Income Support</a:t>
            </a:r>
          </a:p>
          <a:p>
            <a:pPr lvl="0"/>
            <a:r>
              <a:rPr lang="en-GB" sz="1200" dirty="0"/>
              <a:t>Income-based Jobseeker’s Allowance</a:t>
            </a:r>
          </a:p>
          <a:p>
            <a:pPr lvl="0"/>
            <a:r>
              <a:rPr lang="en-GB" sz="1200" dirty="0"/>
              <a:t>Income-related Employment and Support Allowance.</a:t>
            </a:r>
          </a:p>
          <a:p>
            <a:r>
              <a:rPr lang="en-GB" sz="1200" dirty="0"/>
              <a:t> </a:t>
            </a:r>
          </a:p>
          <a:p>
            <a:r>
              <a:rPr lang="en-GB" sz="1200" b="1" dirty="0"/>
              <a:t>You must have been claiming for at least 26 weeks, either consecutively or with a break of no more than 28 days.</a:t>
            </a:r>
            <a:endParaRPr lang="en-GB" sz="1200" dirty="0"/>
          </a:p>
          <a:p>
            <a:r>
              <a:rPr lang="en-GB" sz="1200" b="1" dirty="0"/>
              <a:t> </a:t>
            </a:r>
            <a:endParaRPr lang="en-GB" sz="1200" dirty="0"/>
          </a:p>
          <a:p>
            <a:r>
              <a:rPr lang="en-GB" sz="1200" dirty="0"/>
              <a:t>normally have to pay it back within two years. Repayments are usually automatically taken out of your benefits.</a:t>
            </a:r>
          </a:p>
          <a:p>
            <a:r>
              <a:rPr lang="en-GB" sz="1200" dirty="0"/>
              <a:t> </a:t>
            </a:r>
          </a:p>
          <a:p>
            <a:r>
              <a:rPr lang="en-GB" sz="1200" dirty="0"/>
              <a:t>If you stop getting benefits while you’re paying back the loan, you’ll need to agree another way to pay the money back.</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34</a:t>
            </a:fld>
            <a:endParaRPr lang="en-GB"/>
          </a:p>
        </p:txBody>
      </p:sp>
    </p:spTree>
    <p:extLst>
      <p:ext uri="{BB962C8B-B14F-4D97-AF65-F5344CB8AC3E}">
        <p14:creationId xmlns:p14="http://schemas.microsoft.com/office/powerpoint/2010/main" val="3557037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t>It is important that you choose the right type of credit or loan for your situation. </a:t>
            </a:r>
          </a:p>
          <a:p>
            <a:pPr lvl="0"/>
            <a:r>
              <a:rPr lang="en-GB" sz="1200" dirty="0"/>
              <a:t>Shop around and compare deals, looking at the interest rate and the Annual Percentage Rate (APR) how much you will repay in total, whether you can afford the repayments</a:t>
            </a:r>
          </a:p>
          <a:p>
            <a:pPr lvl="0"/>
            <a:r>
              <a:rPr lang="en-GB" sz="1200" dirty="0"/>
              <a:t>Check if there are any penalties for missed or late payments and make sure you understand the cost per week or month and whether this might vary. </a:t>
            </a:r>
          </a:p>
          <a:p>
            <a:pPr lvl="0"/>
            <a:r>
              <a:rPr lang="en-GB" sz="1200" dirty="0"/>
              <a:t>pay a loan back as soon as you can. If you can afford higher repayments, you reduce the amount of time you borrow the money for and this saves you money in the long run, </a:t>
            </a:r>
            <a:r>
              <a:rPr lang="en-GB" sz="1200" b="1" dirty="0"/>
              <a:t>this does however come with added risks as it increases your monthly expenditure.</a:t>
            </a:r>
            <a:endParaRPr lang="en-GB" sz="1200" dirty="0"/>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35</a:t>
            </a:fld>
            <a:endParaRPr lang="en-GB"/>
          </a:p>
        </p:txBody>
      </p:sp>
    </p:spTree>
    <p:extLst>
      <p:ext uri="{BB962C8B-B14F-4D97-AF65-F5344CB8AC3E}">
        <p14:creationId xmlns:p14="http://schemas.microsoft.com/office/powerpoint/2010/main" val="324855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reminder of how to get the best out of the course</a:t>
            </a:r>
          </a:p>
        </p:txBody>
      </p:sp>
      <p:sp>
        <p:nvSpPr>
          <p:cNvPr id="4" name="Slide Number Placeholder 3"/>
          <p:cNvSpPr>
            <a:spLocks noGrp="1"/>
          </p:cNvSpPr>
          <p:nvPr>
            <p:ph type="sldNum" sz="quarter" idx="5"/>
          </p:nvPr>
        </p:nvSpPr>
        <p:spPr/>
        <p:txBody>
          <a:bodyPr/>
          <a:lstStyle/>
          <a:p>
            <a:fld id="{8AB74162-CA18-47F5-8037-B53FB030C16A}" type="slidenum">
              <a:rPr lang="en-GB" smtClean="0"/>
              <a:t>4</a:t>
            </a:fld>
            <a:endParaRPr lang="en-GB"/>
          </a:p>
        </p:txBody>
      </p:sp>
    </p:spTree>
    <p:extLst>
      <p:ext uri="{BB962C8B-B14F-4D97-AF65-F5344CB8AC3E}">
        <p14:creationId xmlns:p14="http://schemas.microsoft.com/office/powerpoint/2010/main" val="2311641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Vulnerable people are targets for Loan Sharks</a:t>
            </a:r>
          </a:p>
          <a:p>
            <a:r>
              <a:rPr lang="en-GB" sz="1200" dirty="0"/>
              <a:t> </a:t>
            </a:r>
          </a:p>
          <a:p>
            <a:r>
              <a:rPr lang="en-GB" sz="1200" b="1" dirty="0"/>
              <a:t>A Loan Shark is a lender who might: </a:t>
            </a:r>
            <a:r>
              <a:rPr lang="en-GB" sz="1200" dirty="0"/>
              <a:t>See Slide</a:t>
            </a:r>
          </a:p>
          <a:p>
            <a:endParaRPr lang="en-GB" sz="1200" b="1" dirty="0"/>
          </a:p>
          <a:p>
            <a:r>
              <a:rPr lang="en-GB" sz="1200" b="1" dirty="0"/>
              <a:t>The Financial Conduct Authority (FCA) keeps details of all authorised lenders. </a:t>
            </a:r>
            <a:r>
              <a:rPr lang="en-GB" sz="1200" dirty="0"/>
              <a:t>You can check on this site or ask someone you trust to check for you </a:t>
            </a:r>
            <a:r>
              <a:rPr lang="en-GB" sz="1200" u="sng" dirty="0">
                <a:hlinkClick r:id="rId3"/>
              </a:rPr>
              <a:t>https://register.fca.org.uk/</a:t>
            </a:r>
            <a:endParaRPr lang="en-GB" sz="1200" dirty="0"/>
          </a:p>
          <a:p>
            <a:r>
              <a:rPr lang="en-GB" sz="1200" dirty="0"/>
              <a:t> </a:t>
            </a:r>
          </a:p>
          <a:p>
            <a:r>
              <a:rPr lang="en-GB" dirty="0"/>
              <a:t>Loan Sharks can only make empty threats – what they are doing is illegal!</a:t>
            </a:r>
          </a:p>
        </p:txBody>
      </p:sp>
      <p:sp>
        <p:nvSpPr>
          <p:cNvPr id="4" name="Slide Number Placeholder 3"/>
          <p:cNvSpPr>
            <a:spLocks noGrp="1"/>
          </p:cNvSpPr>
          <p:nvPr>
            <p:ph type="sldNum" sz="quarter" idx="5"/>
          </p:nvPr>
        </p:nvSpPr>
        <p:spPr/>
        <p:txBody>
          <a:bodyPr/>
          <a:lstStyle/>
          <a:p>
            <a:fld id="{8AB74162-CA18-47F5-8037-B53FB030C16A}" type="slidenum">
              <a:rPr lang="en-GB" smtClean="0"/>
              <a:t>36</a:t>
            </a:fld>
            <a:endParaRPr lang="en-GB"/>
          </a:p>
        </p:txBody>
      </p:sp>
    </p:spTree>
    <p:extLst>
      <p:ext uri="{BB962C8B-B14F-4D97-AF65-F5344CB8AC3E}">
        <p14:creationId xmlns:p14="http://schemas.microsoft.com/office/powerpoint/2010/main" val="299050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Summarise where we </a:t>
            </a:r>
            <a:r>
              <a:rPr lang="en-GB" dirty="0" err="1"/>
              <a:t>hve</a:t>
            </a:r>
            <a:r>
              <a:rPr lang="en-GB" dirty="0"/>
              <a:t> been on the discussions, where is the best place to focus?</a:t>
            </a:r>
          </a:p>
        </p:txBody>
      </p:sp>
      <p:sp>
        <p:nvSpPr>
          <p:cNvPr id="4" name="Slide Number Placeholder 3"/>
          <p:cNvSpPr>
            <a:spLocks noGrp="1"/>
          </p:cNvSpPr>
          <p:nvPr>
            <p:ph type="sldNum" sz="quarter" idx="5"/>
          </p:nvPr>
        </p:nvSpPr>
        <p:spPr/>
        <p:txBody>
          <a:bodyPr/>
          <a:lstStyle/>
          <a:p>
            <a:fld id="{8AB74162-CA18-47F5-8037-B53FB030C16A}" type="slidenum">
              <a:rPr lang="en-GB" smtClean="0"/>
              <a:t>38</a:t>
            </a:fld>
            <a:endParaRPr lang="en-GB"/>
          </a:p>
        </p:txBody>
      </p:sp>
    </p:spTree>
    <p:extLst>
      <p:ext uri="{BB962C8B-B14F-4D97-AF65-F5344CB8AC3E}">
        <p14:creationId xmlns:p14="http://schemas.microsoft.com/office/powerpoint/2010/main" val="938838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people accountable for their future action – even if by only writing down the next steps.</a:t>
            </a:r>
          </a:p>
        </p:txBody>
      </p:sp>
      <p:sp>
        <p:nvSpPr>
          <p:cNvPr id="4" name="Slide Number Placeholder 3"/>
          <p:cNvSpPr>
            <a:spLocks noGrp="1"/>
          </p:cNvSpPr>
          <p:nvPr>
            <p:ph type="sldNum" sz="quarter" idx="5"/>
          </p:nvPr>
        </p:nvSpPr>
        <p:spPr/>
        <p:txBody>
          <a:bodyPr/>
          <a:lstStyle/>
          <a:p>
            <a:fld id="{8AB74162-CA18-47F5-8037-B53FB030C16A}" type="slidenum">
              <a:rPr lang="en-GB" smtClean="0"/>
              <a:t>39</a:t>
            </a:fld>
            <a:endParaRPr lang="en-GB"/>
          </a:p>
        </p:txBody>
      </p:sp>
    </p:spTree>
    <p:extLst>
      <p:ext uri="{BB962C8B-B14F-4D97-AF65-F5344CB8AC3E}">
        <p14:creationId xmlns:p14="http://schemas.microsoft.com/office/powerpoint/2010/main" val="913664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40</a:t>
            </a:fld>
            <a:endParaRPr lang="en-GB"/>
          </a:p>
        </p:txBody>
      </p:sp>
    </p:spTree>
    <p:extLst>
      <p:ext uri="{BB962C8B-B14F-4D97-AF65-F5344CB8AC3E}">
        <p14:creationId xmlns:p14="http://schemas.microsoft.com/office/powerpoint/2010/main" val="225514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B74162-CA18-47F5-8037-B53FB030C16A}" type="slidenum">
              <a:rPr lang="en-GB" smtClean="0"/>
              <a:t>41</a:t>
            </a:fld>
            <a:endParaRPr lang="en-GB"/>
          </a:p>
        </p:txBody>
      </p:sp>
    </p:spTree>
    <p:extLst>
      <p:ext uri="{BB962C8B-B14F-4D97-AF65-F5344CB8AC3E}">
        <p14:creationId xmlns:p14="http://schemas.microsoft.com/office/powerpoint/2010/main" val="373892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 last session quickly and set this session in context</a:t>
            </a:r>
          </a:p>
          <a:p>
            <a:r>
              <a:rPr lang="en-GB" dirty="0"/>
              <a:t>Any one do the spending diary?</a:t>
            </a:r>
          </a:p>
          <a:p>
            <a:r>
              <a:rPr lang="en-GB" dirty="0"/>
              <a:t>Any relevant and immediate points?</a:t>
            </a:r>
          </a:p>
        </p:txBody>
      </p:sp>
      <p:sp>
        <p:nvSpPr>
          <p:cNvPr id="4" name="Slide Number Placeholder 3"/>
          <p:cNvSpPr>
            <a:spLocks noGrp="1"/>
          </p:cNvSpPr>
          <p:nvPr>
            <p:ph type="sldNum" sz="quarter" idx="5"/>
          </p:nvPr>
        </p:nvSpPr>
        <p:spPr/>
        <p:txBody>
          <a:bodyPr/>
          <a:lstStyle/>
          <a:p>
            <a:fld id="{8AB74162-CA18-47F5-8037-B53FB030C16A}" type="slidenum">
              <a:rPr lang="en-GB" smtClean="0"/>
              <a:t>6</a:t>
            </a:fld>
            <a:endParaRPr lang="en-GB"/>
          </a:p>
        </p:txBody>
      </p:sp>
    </p:spTree>
    <p:extLst>
      <p:ext uri="{BB962C8B-B14F-4D97-AF65-F5344CB8AC3E}">
        <p14:creationId xmlns:p14="http://schemas.microsoft.com/office/powerpoint/2010/main" val="219214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look at ways to help reduce or handle regular monthly bills</a:t>
            </a:r>
          </a:p>
        </p:txBody>
      </p:sp>
      <p:sp>
        <p:nvSpPr>
          <p:cNvPr id="4" name="Slide Number Placeholder 3"/>
          <p:cNvSpPr>
            <a:spLocks noGrp="1"/>
          </p:cNvSpPr>
          <p:nvPr>
            <p:ph type="sldNum" sz="quarter" idx="5"/>
          </p:nvPr>
        </p:nvSpPr>
        <p:spPr/>
        <p:txBody>
          <a:bodyPr/>
          <a:lstStyle/>
          <a:p>
            <a:fld id="{8AB74162-CA18-47F5-8037-B53FB030C16A}" type="slidenum">
              <a:rPr lang="en-GB" smtClean="0"/>
              <a:t>7</a:t>
            </a:fld>
            <a:endParaRPr lang="en-GB"/>
          </a:p>
        </p:txBody>
      </p:sp>
    </p:spTree>
    <p:extLst>
      <p:ext uri="{BB962C8B-B14F-4D97-AF65-F5344CB8AC3E}">
        <p14:creationId xmlns:p14="http://schemas.microsoft.com/office/powerpoint/2010/main" val="711682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Century Gothic" panose="020B0502020202020204" pitchFamily="34" charset="0"/>
                <a:ea typeface="+mn-ea"/>
                <a:cs typeface="+mn-cs"/>
              </a:rPr>
              <a:t>This is a temporary break from your mortgage payments. </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you will need to not already be in arrears on your mortgage. </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you will either pay a little bit more each month, </a:t>
            </a:r>
          </a:p>
          <a:p>
            <a:pPr marL="171450" lvl="0" indent="-171450">
              <a:buFont typeface="Arial" panose="020B0604020202020204" pitchFamily="34" charset="0"/>
              <a:buChar char="•"/>
            </a:pPr>
            <a:r>
              <a:rPr lang="en-GB" sz="1200" kern="1200" dirty="0">
                <a:solidFill>
                  <a:schemeClr val="tx1"/>
                </a:solidFill>
                <a:effectLst/>
                <a:latin typeface="Century Gothic" panose="020B0502020202020204" pitchFamily="34" charset="0"/>
                <a:ea typeface="+mn-ea"/>
                <a:cs typeface="+mn-cs"/>
              </a:rPr>
              <a:t>or your mortgage term will be extended slightly. </a:t>
            </a:r>
          </a:p>
          <a:p>
            <a:r>
              <a:rPr lang="en-GB" sz="1200" kern="1200" dirty="0">
                <a:solidFill>
                  <a:schemeClr val="tx1"/>
                </a:solidFill>
                <a:effectLst/>
                <a:latin typeface="Century Gothic" panose="020B0502020202020204" pitchFamily="34" charset="0"/>
                <a:ea typeface="+mn-ea"/>
                <a:cs typeface="+mn-cs"/>
              </a:rPr>
              <a:t> </a:t>
            </a:r>
          </a:p>
          <a:p>
            <a:r>
              <a:rPr lang="en-GB" sz="1200" kern="1200" dirty="0">
                <a:solidFill>
                  <a:schemeClr val="tx1"/>
                </a:solidFill>
                <a:effectLst/>
                <a:latin typeface="Century Gothic" panose="020B0502020202020204" pitchFamily="34" charset="0"/>
                <a:ea typeface="+mn-ea"/>
                <a:cs typeface="+mn-cs"/>
              </a:rPr>
              <a:t>it is better to apply online if you can due to busy phone lines</a:t>
            </a:r>
          </a:p>
          <a:p>
            <a:endParaRPr lang="en-GB" sz="1200" kern="1200" dirty="0">
              <a:solidFill>
                <a:schemeClr val="tx1"/>
              </a:solidFill>
              <a:effectLst/>
              <a:latin typeface="Century Gothic" panose="020B0502020202020204" pitchFamily="34" charset="0"/>
              <a:ea typeface="+mn-ea"/>
              <a:cs typeface="+mn-cs"/>
            </a:endParaRPr>
          </a:p>
          <a:p>
            <a:r>
              <a:rPr lang="en-GB" sz="1200" kern="1200" dirty="0">
                <a:solidFill>
                  <a:schemeClr val="tx1"/>
                </a:solidFill>
                <a:effectLst/>
                <a:latin typeface="Century Gothic" panose="020B0502020202020204" pitchFamily="34" charset="0"/>
                <a:ea typeface="+mn-ea"/>
                <a:cs typeface="+mn-cs"/>
              </a:rPr>
              <a:t>Always talk to your mortgage provider if you are having difficulty</a:t>
            </a:r>
          </a:p>
          <a:p>
            <a:endParaRPr lang="en-GB" sz="1200" kern="1200" dirty="0">
              <a:solidFill>
                <a:schemeClr val="tx1"/>
              </a:solidFill>
              <a:effectLst/>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8</a:t>
            </a:fld>
            <a:endParaRPr lang="en-GB"/>
          </a:p>
        </p:txBody>
      </p:sp>
    </p:spTree>
    <p:extLst>
      <p:ext uri="{BB962C8B-B14F-4D97-AF65-F5344CB8AC3E}">
        <p14:creationId xmlns:p14="http://schemas.microsoft.com/office/powerpoint/2010/main" val="97140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Speaking to your landlord – tricky conversation? Use the letter on the Just Finance Foundation help hub</a:t>
            </a: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9</a:t>
            </a:fld>
            <a:endParaRPr lang="en-GB"/>
          </a:p>
        </p:txBody>
      </p:sp>
    </p:spTree>
    <p:extLst>
      <p:ext uri="{BB962C8B-B14F-4D97-AF65-F5344CB8AC3E}">
        <p14:creationId xmlns:p14="http://schemas.microsoft.com/office/powerpoint/2010/main" val="3468594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few slides cover some suggestions for saving on expenditure. This is a good opportunity for others to share their ideas too. Be sensitive that for many people these suggestions are part of their normal life of struggling to balance their finances.</a:t>
            </a:r>
          </a:p>
          <a:p>
            <a:endParaRPr lang="en-GB" dirty="0"/>
          </a:p>
          <a:p>
            <a:r>
              <a:rPr lang="en-GB" dirty="0"/>
              <a:t>Remember that the cap is on the unit rate </a:t>
            </a:r>
            <a:r>
              <a:rPr lang="en-GB" b="1" dirty="0"/>
              <a:t>NOT</a:t>
            </a:r>
            <a:r>
              <a:rPr lang="en-GB" dirty="0"/>
              <a:t> the total amount payable each year</a:t>
            </a:r>
          </a:p>
          <a:p>
            <a:endParaRPr lang="en-GB" dirty="0"/>
          </a:p>
          <a:p>
            <a:r>
              <a:rPr lang="en-GB" dirty="0"/>
              <a:t>Suppliers may offer:</a:t>
            </a:r>
          </a:p>
          <a:p>
            <a:endParaRPr lang="en-GB" dirty="0"/>
          </a:p>
          <a:p>
            <a:r>
              <a:rPr lang="en-GB" dirty="0"/>
              <a:t>Credit in post or funds automatically added</a:t>
            </a:r>
          </a:p>
          <a:p>
            <a:r>
              <a:rPr lang="en-GB" dirty="0"/>
              <a:t>Sending someone to top up meter</a:t>
            </a:r>
          </a:p>
          <a:p>
            <a:endParaRPr lang="en-GB" dirty="0"/>
          </a:p>
          <a:p>
            <a:r>
              <a:rPr lang="en-GB" dirty="0"/>
              <a:t>Individual situations will be assessed – agreements made. </a:t>
            </a:r>
          </a:p>
          <a:p>
            <a:endParaRPr lang="en-GB" dirty="0"/>
          </a:p>
          <a:p>
            <a:r>
              <a:rPr lang="en-GB" dirty="0"/>
              <a:t>Grants scheme to help suppliers support vulnerable</a:t>
            </a:r>
          </a:p>
          <a:p>
            <a:endParaRPr lang="en-GB" dirty="0"/>
          </a:p>
          <a:p>
            <a:r>
              <a:rPr lang="en-GB" dirty="0"/>
              <a:t>Check with provider – check you are on the best tariff</a:t>
            </a:r>
          </a:p>
          <a:p>
            <a:endParaRPr lang="en-GB" dirty="0"/>
          </a:p>
          <a:p>
            <a:r>
              <a:rPr lang="en-GB" sz="1200" b="1" kern="1200" dirty="0">
                <a:solidFill>
                  <a:schemeClr val="tx1"/>
                </a:solidFill>
                <a:effectLst/>
                <a:latin typeface="Century Gothic" panose="020B0502020202020204" pitchFamily="34" charset="0"/>
                <a:ea typeface="+mn-ea"/>
                <a:cs typeface="+mn-cs"/>
              </a:rPr>
              <a:t>dig out a recent copy of your bill for details of the number to call to talk to your provider</a:t>
            </a:r>
          </a:p>
          <a:p>
            <a:endParaRPr lang="en-GB" sz="1200" b="1" kern="1200" dirty="0">
              <a:solidFill>
                <a:schemeClr val="tx1"/>
              </a:solidFill>
              <a:effectLst/>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10</a:t>
            </a:fld>
            <a:endParaRPr lang="en-GB"/>
          </a:p>
        </p:txBody>
      </p:sp>
    </p:spTree>
    <p:extLst>
      <p:ext uri="{BB962C8B-B14F-4D97-AF65-F5344CB8AC3E}">
        <p14:creationId xmlns:p14="http://schemas.microsoft.com/office/powerpoint/2010/main" val="38564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Suppliers may offer:</a:t>
            </a:r>
          </a:p>
          <a:p>
            <a:endParaRPr lang="en-GB" dirty="0"/>
          </a:p>
          <a:p>
            <a:r>
              <a:rPr lang="en-GB" dirty="0"/>
              <a:t>Credit in post or funds automatically added</a:t>
            </a:r>
          </a:p>
          <a:p>
            <a:r>
              <a:rPr lang="en-GB" dirty="0"/>
              <a:t>Sending someone to top up meter</a:t>
            </a:r>
          </a:p>
          <a:p>
            <a:endParaRPr lang="en-GB" dirty="0"/>
          </a:p>
          <a:p>
            <a:r>
              <a:rPr lang="en-GB" dirty="0"/>
              <a:t>Individual situations will be assessed – agreements made. </a:t>
            </a:r>
          </a:p>
          <a:p>
            <a:endParaRPr lang="en-GB" dirty="0"/>
          </a:p>
          <a:p>
            <a:r>
              <a:rPr lang="en-GB" dirty="0"/>
              <a:t>Grants scheme to help suppliers support vulnerable</a:t>
            </a:r>
          </a:p>
          <a:p>
            <a:endParaRPr lang="en-GB" dirty="0"/>
          </a:p>
          <a:p>
            <a:r>
              <a:rPr lang="en-GB" dirty="0"/>
              <a:t>Check with provider – check you are on the best tariff</a:t>
            </a:r>
          </a:p>
          <a:p>
            <a:endParaRPr lang="en-GB" dirty="0"/>
          </a:p>
          <a:p>
            <a:r>
              <a:rPr lang="en-GB" sz="1200" b="1" kern="1200" dirty="0">
                <a:solidFill>
                  <a:schemeClr val="tx1"/>
                </a:solidFill>
                <a:effectLst/>
                <a:latin typeface="Century Gothic" panose="020B0502020202020204" pitchFamily="34" charset="0"/>
                <a:ea typeface="+mn-ea"/>
                <a:cs typeface="+mn-cs"/>
              </a:rPr>
              <a:t>dig out a recent copy of your bill for details of the number to call to talk to your provider</a:t>
            </a:r>
          </a:p>
          <a:p>
            <a:endParaRPr lang="en-GB" sz="1200" b="1" kern="1200" dirty="0">
              <a:solidFill>
                <a:schemeClr val="tx1"/>
              </a:solidFill>
              <a:effectLst/>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AB74162-CA18-47F5-8037-B53FB030C16A}" type="slidenum">
              <a:rPr lang="en-GB" smtClean="0"/>
              <a:t>11</a:t>
            </a:fld>
            <a:endParaRPr lang="en-GB"/>
          </a:p>
        </p:txBody>
      </p:sp>
    </p:spTree>
    <p:extLst>
      <p:ext uri="{BB962C8B-B14F-4D97-AF65-F5344CB8AC3E}">
        <p14:creationId xmlns:p14="http://schemas.microsoft.com/office/powerpoint/2010/main" val="26427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F68919-4F85-4872-BB8C-A04E74CBB02D}"/>
              </a:ext>
            </a:extLst>
          </p:cNvPr>
          <p:cNvSpPr>
            <a:spLocks noGrp="1"/>
          </p:cNvSpPr>
          <p:nvPr>
            <p:ph type="body" sz="quarter" idx="10" hasCustomPrompt="1"/>
          </p:nvPr>
        </p:nvSpPr>
        <p:spPr>
          <a:xfrm>
            <a:off x="1691680" y="3861048"/>
            <a:ext cx="6264225" cy="863600"/>
          </a:xfrm>
        </p:spPr>
        <p:txBody>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GB" dirty="0"/>
          </a:p>
        </p:txBody>
      </p:sp>
      <p:sp>
        <p:nvSpPr>
          <p:cNvPr id="4" name="Title 3">
            <a:extLst>
              <a:ext uri="{FF2B5EF4-FFF2-40B4-BE49-F238E27FC236}">
                <a16:creationId xmlns:a16="http://schemas.microsoft.com/office/drawing/2014/main" id="{65CBD8D5-18D4-4C57-A9A1-84526614DDCE}"/>
              </a:ext>
            </a:extLst>
          </p:cNvPr>
          <p:cNvSpPr>
            <a:spLocks noGrp="1"/>
          </p:cNvSpPr>
          <p:nvPr>
            <p:ph type="title" hasCustomPrompt="1"/>
          </p:nvPr>
        </p:nvSpPr>
        <p:spPr>
          <a:xfrm>
            <a:off x="755576" y="2138362"/>
            <a:ext cx="7886700" cy="1325563"/>
          </a:xfrm>
        </p:spPr>
        <p:txBody>
          <a:bodyPr/>
          <a:lstStyle>
            <a:lvl1pPr algn="ctr">
              <a:defRPr b="1">
                <a:solidFill>
                  <a:schemeClr val="bg1"/>
                </a:solidFill>
              </a:defRPr>
            </a:lvl1pPr>
          </a:lstStyle>
          <a:p>
            <a:r>
              <a:rPr lang="en-US" dirty="0"/>
              <a:t>Title</a:t>
            </a:r>
            <a:endParaRPr lang="en-GB" dirty="0"/>
          </a:p>
        </p:txBody>
      </p:sp>
    </p:spTree>
    <p:extLst>
      <p:ext uri="{BB962C8B-B14F-4D97-AF65-F5344CB8AC3E}">
        <p14:creationId xmlns:p14="http://schemas.microsoft.com/office/powerpoint/2010/main" val="369069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54DE-4C89-4F66-BF0F-60EC4FA095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11BC71-B889-4867-8716-8D86E07A4D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F6CF91-E7F7-47B0-98D8-E57258A459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2A525-AED4-4A44-8260-EBE51B963E02}"/>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6" name="Footer Placeholder 5">
            <a:extLst>
              <a:ext uri="{FF2B5EF4-FFF2-40B4-BE49-F238E27FC236}">
                <a16:creationId xmlns:a16="http://schemas.microsoft.com/office/drawing/2014/main" id="{D196F162-C540-4860-B171-DD34D7330569}"/>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D2A7DD7-A199-4823-8E09-927A61BF51B2}"/>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382785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DF2C-75FC-4DC1-A472-98A86F5D6B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56FBE7-5A2D-4368-9BF6-97FD6AE01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D00995-6375-4D3A-B966-0B7975E05154}"/>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5" name="Footer Placeholder 4">
            <a:extLst>
              <a:ext uri="{FF2B5EF4-FFF2-40B4-BE49-F238E27FC236}">
                <a16:creationId xmlns:a16="http://schemas.microsoft.com/office/drawing/2014/main" id="{0286C040-CDB3-4737-99E8-C9B072FC7D7F}"/>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1C9ADB1-B602-494F-910E-67B26C6B1F9D}"/>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106622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AB213-1A61-4F01-A364-1B8F8111040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815559-FAC8-455E-8784-52306254DF5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62458C-ED50-4A02-A9C1-308EF54DDD04}"/>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5" name="Footer Placeholder 4">
            <a:extLst>
              <a:ext uri="{FF2B5EF4-FFF2-40B4-BE49-F238E27FC236}">
                <a16:creationId xmlns:a16="http://schemas.microsoft.com/office/drawing/2014/main" id="{180CB1E6-1AEB-4DE6-B239-F8D6783FA957}"/>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2B3DCB9-6804-4F00-8564-6C4B83BED464}"/>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403191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544D-A7AF-439C-A678-91CFE931549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407DFE-F765-429A-AB75-6985AB61CA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1182BA-D6F4-4188-8BA6-9126F6EAA850}"/>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5" name="Footer Placeholder 4">
            <a:extLst>
              <a:ext uri="{FF2B5EF4-FFF2-40B4-BE49-F238E27FC236}">
                <a16:creationId xmlns:a16="http://schemas.microsoft.com/office/drawing/2014/main" id="{CBFDA918-B67B-4AA2-A236-3C0DE3363A6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A0F7773-7757-4707-9156-654F80CAFA33}"/>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22875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ED6C-6869-4BD6-9B85-8CBDD12FC4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ACBEBF-3444-40A6-9DC2-F6D49F5EFF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804F9D-948D-4DD5-A905-102F5B8F00CC}"/>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5" name="Footer Placeholder 4">
            <a:extLst>
              <a:ext uri="{FF2B5EF4-FFF2-40B4-BE49-F238E27FC236}">
                <a16:creationId xmlns:a16="http://schemas.microsoft.com/office/drawing/2014/main" id="{D9B18020-B8CC-41F1-870B-13623C9F7A7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9E7EF04-FFE3-41E1-B311-C75EB66233D3}"/>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200488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85DA-D25A-4682-925F-09AE33DD157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B9A6DFA-1FD4-4B97-89D5-D1E6B40DDD0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8462E2-D0CB-4FBB-A841-7EADBD567AB9}"/>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5" name="Footer Placeholder 4">
            <a:extLst>
              <a:ext uri="{FF2B5EF4-FFF2-40B4-BE49-F238E27FC236}">
                <a16:creationId xmlns:a16="http://schemas.microsoft.com/office/drawing/2014/main" id="{D46B05F7-A70D-45CC-9B90-F934E88D5D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0B89B03-3AEC-4B12-B5FB-6FD3A80C29B7}"/>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202632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5B0B-358A-41EC-9FF3-6DE6D92A1396}"/>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3905FFA-638B-4F20-AC38-73C0481263A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05E0B1-8E16-499F-BEFC-AC8B08B1419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D590B56-DFE7-4D9D-A1C2-A61FEE847F2B}"/>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6" name="Footer Placeholder 5">
            <a:extLst>
              <a:ext uri="{FF2B5EF4-FFF2-40B4-BE49-F238E27FC236}">
                <a16:creationId xmlns:a16="http://schemas.microsoft.com/office/drawing/2014/main" id="{399F1072-F244-4C7E-BF15-F81FE96E0DFE}"/>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EE4EA73-98AA-4B35-8FCF-E924CBFE339E}"/>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8427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DE66-4D15-438C-BD00-19E93A03115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E7578D-53F2-4EF2-8D6D-E87E3C48986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E934E-C08B-455C-BB79-F274179A0C4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DC6A06-0512-4831-ADFA-A4B1E16EAE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41495-D814-4160-8C97-F2AA30E634B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C8F184-5C44-4306-A0FE-B323FF4DA8F7}"/>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8" name="Footer Placeholder 7">
            <a:extLst>
              <a:ext uri="{FF2B5EF4-FFF2-40B4-BE49-F238E27FC236}">
                <a16:creationId xmlns:a16="http://schemas.microsoft.com/office/drawing/2014/main" id="{B0372801-CF17-48C4-B9F9-C23AA7BFD22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39DBB2D-CE02-42FB-8DED-2A7541FA1C36}"/>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184001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F9CF-F85E-4055-B168-386AF13146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925EAB-DAD2-4CDD-96D7-0BC65C9D4D78}"/>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4" name="Footer Placeholder 3">
            <a:extLst>
              <a:ext uri="{FF2B5EF4-FFF2-40B4-BE49-F238E27FC236}">
                <a16:creationId xmlns:a16="http://schemas.microsoft.com/office/drawing/2014/main" id="{B90D608D-F916-4871-A532-D3672CFE7F9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526A865-55BF-4CC8-9AFB-A7512836562A}"/>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17168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A60E5-49A9-4D30-9AEA-FEFEE9D1753F}"/>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3" name="Footer Placeholder 2">
            <a:extLst>
              <a:ext uri="{FF2B5EF4-FFF2-40B4-BE49-F238E27FC236}">
                <a16:creationId xmlns:a16="http://schemas.microsoft.com/office/drawing/2014/main" id="{F78D7BED-2BAF-479A-8965-6D8D3C688BFC}"/>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CC4A71A0-D24E-498C-A5D6-F8DBC8D0336A}"/>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295956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9394-94D2-40F6-8EE5-0ED832CB1F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107B8E-18F5-40D2-BD7B-030938CE33E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97ED42-7A41-48B9-81BD-56EDF2CB48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3A228-ABC0-4561-B52B-34BEA9BC250F}"/>
              </a:ext>
            </a:extLst>
          </p:cNvPr>
          <p:cNvSpPr>
            <a:spLocks noGrp="1"/>
          </p:cNvSpPr>
          <p:nvPr>
            <p:ph type="dt" sz="half" idx="10"/>
          </p:nvPr>
        </p:nvSpPr>
        <p:spPr>
          <a:xfrm>
            <a:off x="628650" y="6356350"/>
            <a:ext cx="2057400" cy="365125"/>
          </a:xfrm>
          <a:prstGeom prst="rect">
            <a:avLst/>
          </a:prstGeom>
        </p:spPr>
        <p:txBody>
          <a:bodyPr/>
          <a:lstStyle/>
          <a:p>
            <a:fld id="{54E6B2BB-631F-41BD-B564-070D1CF91B77}" type="datetimeFigureOut">
              <a:rPr lang="en-GB" smtClean="0"/>
              <a:t>08/11/2022</a:t>
            </a:fld>
            <a:endParaRPr lang="en-GB"/>
          </a:p>
        </p:txBody>
      </p:sp>
      <p:sp>
        <p:nvSpPr>
          <p:cNvPr id="6" name="Footer Placeholder 5">
            <a:extLst>
              <a:ext uri="{FF2B5EF4-FFF2-40B4-BE49-F238E27FC236}">
                <a16:creationId xmlns:a16="http://schemas.microsoft.com/office/drawing/2014/main" id="{586F71FF-D432-46DB-8A78-6AE9587BF6C7}"/>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5540EE9-E647-446D-8549-26D66ACC10C7}"/>
              </a:ext>
            </a:extLst>
          </p:cNvPr>
          <p:cNvSpPr>
            <a:spLocks noGrp="1"/>
          </p:cNvSpPr>
          <p:nvPr>
            <p:ph type="sldNum" sz="quarter" idx="12"/>
          </p:nvPr>
        </p:nvSpPr>
        <p:spPr>
          <a:xfrm>
            <a:off x="6457950" y="6356350"/>
            <a:ext cx="2057400" cy="365125"/>
          </a:xfrm>
          <a:prstGeom prst="rect">
            <a:avLst/>
          </a:prstGeom>
        </p:spPr>
        <p:txBody>
          <a:bodyPr/>
          <a:lstStyle/>
          <a:p>
            <a:fld id="{386A9189-0772-4168-B9C1-8AB8394FC1E3}" type="slidenum">
              <a:rPr lang="en-GB" smtClean="0"/>
              <a:t>‹#›</a:t>
            </a:fld>
            <a:endParaRPr lang="en-GB"/>
          </a:p>
        </p:txBody>
      </p:sp>
    </p:spTree>
    <p:extLst>
      <p:ext uri="{BB962C8B-B14F-4D97-AF65-F5344CB8AC3E}">
        <p14:creationId xmlns:p14="http://schemas.microsoft.com/office/powerpoint/2010/main" val="2229023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A8240-9DCA-4D13-AA14-DD43F746273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37BA9-CE7D-4C60-B10A-A6C76E9104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9F8363-E543-4EC0-82F5-45AAE8082C0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EEEB-2007-4513-B7B5-9DD850598929}" type="datetimeFigureOut">
              <a:rPr lang="en-GB" smtClean="0"/>
              <a:t>08/11/2022</a:t>
            </a:fld>
            <a:endParaRPr lang="en-GB"/>
          </a:p>
        </p:txBody>
      </p:sp>
      <p:sp>
        <p:nvSpPr>
          <p:cNvPr id="5" name="Footer Placeholder 4">
            <a:extLst>
              <a:ext uri="{FF2B5EF4-FFF2-40B4-BE49-F238E27FC236}">
                <a16:creationId xmlns:a16="http://schemas.microsoft.com/office/drawing/2014/main" id="{145671DA-D7B3-4CDE-AA62-0C25CFD3E14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6D62E5-7002-4BEC-8744-B1F7595E4EC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A8F0D-1947-4297-B612-2C2F001C496D}" type="slidenum">
              <a:rPr lang="en-GB" smtClean="0"/>
              <a:t>‹#›</a:t>
            </a:fld>
            <a:endParaRPr lang="en-GB"/>
          </a:p>
        </p:txBody>
      </p:sp>
      <p:pic>
        <p:nvPicPr>
          <p:cNvPr id="7" name="Picture 6">
            <a:extLst>
              <a:ext uri="{FF2B5EF4-FFF2-40B4-BE49-F238E27FC236}">
                <a16:creationId xmlns:a16="http://schemas.microsoft.com/office/drawing/2014/main" id="{808CE124-8685-4BDE-A809-9EF9104866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3572"/>
            <a:ext cx="9375466" cy="6912519"/>
          </a:xfrm>
          <a:prstGeom prst="rect">
            <a:avLst/>
          </a:prstGeom>
        </p:spPr>
      </p:pic>
    </p:spTree>
    <p:extLst>
      <p:ext uri="{BB962C8B-B14F-4D97-AF65-F5344CB8AC3E}">
        <p14:creationId xmlns:p14="http://schemas.microsoft.com/office/powerpoint/2010/main" val="1476660759"/>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B8D4DF-72E3-4CE9-BAF4-80F0F210A2E6}"/>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bwMode="auto">
          <a:xfrm>
            <a:off x="-65301" y="0"/>
            <a:ext cx="9301522" cy="6858000"/>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82B614C4-08A4-4108-B169-D14B03B1541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2352C1C-1749-40E8-929B-C31AD317EE5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100683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itizensadvice.org.uk/consumer/energy/energy-supply/get-help-paying-your-bills/you-cant-afford-to-top-up-your-prepayment-meter/"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citizensadvice.org.uk/consumer/energy/energy-supply/problems-with-your-energy-supply/problems-getting-to-or-topping-up-your-prepayment-mete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itizensadvice.org.uk/consumer/water/water-supply/problems-with-paying-your-water-bil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moneyadviceservice.org.uk/en/articles/coronavirus-what-it-means-for-yo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neyadviceservice.org.uk/en/tools/budget-planne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moneysavingexpert.com/banking/Budget-planning/#bplanner" TargetMode="External"/><Relationship Id="rId4" Type="http://schemas.openxmlformats.org/officeDocument/2006/relationships/hyperlink" Target="https://www.stepchange.org/portals/0/assets/pdf/Budget-planner.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hyperlink" Target="https://www.citizensadvice.org.uk/benefits/help-if-on-a-low-income/using-a-food-bank/" TargetMode="External"/><Relationship Id="rId3" Type="http://schemas.openxmlformats.org/officeDocument/2006/relationships/hyperlink" Target="https://www.bbcgoodfood.com/recipes/category/ingredients" TargetMode="External"/><Relationship Id="rId7" Type="http://schemas.openxmlformats.org/officeDocument/2006/relationships/hyperlink" Target="https://www.trusselltrust.org/get-help/find-a-foodbank/"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bda.uk.com/food-health/lets-get-cooking/cooking-at-home/cooking-on-a-budget.html" TargetMode="External"/><Relationship Id="rId5" Type="http://schemas.openxmlformats.org/officeDocument/2006/relationships/hyperlink" Target="https://cookingonabootstrap.com/" TargetMode="External"/><Relationship Id="rId10" Type="http://schemas.openxmlformats.org/officeDocument/2006/relationships/image" Target="../media/image9.png"/><Relationship Id="rId4" Type="http://schemas.openxmlformats.org/officeDocument/2006/relationships/hyperlink" Target="https://www.bbc.co.uk/food/articles/cheap_family_dinners" TargetMode="External"/><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moneyadviceservice.org.uk/en/tools/debt-advice-locator" TargetMode="External"/><Relationship Id="rId7" Type="http://schemas.openxmlformats.org/officeDocument/2006/relationships/hyperlink" Target="https://www.crosslightadvice.org/"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hyperlink" Target="http://www.tully.co.uk/" TargetMode="External"/><Relationship Id="rId5" Type="http://schemas.openxmlformats.org/officeDocument/2006/relationships/hyperlink" Target="http://www.citizensadvice.org.uk/" TargetMode="External"/><Relationship Id="rId4" Type="http://schemas.openxmlformats.org/officeDocument/2006/relationships/hyperlink" Target="http://www.payplan.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7.xml"/><Relationship Id="rId7"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video" Target="https://www.youtube.com/embed/MdTZIn-5ouk?feature=oembed"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hyperlink" Target="https://www.stoploansharks.co.u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justfinancefoundation.org.uk/coronavirus-help-hub"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www.gov.uk/apply-council-tax-reduction" TargetMode="External"/><Relationship Id="rId4" Type="http://schemas.openxmlformats.org/officeDocument/2006/relationships/hyperlink" Target="https://www.gov.uk/universal-cr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E2059AD-B867-2745-C8D8-45ADFC5FD6AD}"/>
              </a:ext>
            </a:extLst>
          </p:cNvPr>
          <p:cNvSpPr>
            <a:spLocks noGrp="1"/>
          </p:cNvSpPr>
          <p:nvPr>
            <p:ph type="title"/>
          </p:nvPr>
        </p:nvSpPr>
        <p:spPr>
          <a:xfrm>
            <a:off x="755576" y="2138362"/>
            <a:ext cx="7886700" cy="1325563"/>
          </a:xfrm>
        </p:spPr>
        <p:txBody>
          <a:bodyPr/>
          <a:lstStyle/>
          <a:p>
            <a:r>
              <a:rPr lang="en-GB" dirty="0"/>
              <a:t>Money  Matters</a:t>
            </a:r>
          </a:p>
        </p:txBody>
      </p:sp>
      <p:sp>
        <p:nvSpPr>
          <p:cNvPr id="9" name="Text Placeholder 1">
            <a:extLst>
              <a:ext uri="{FF2B5EF4-FFF2-40B4-BE49-F238E27FC236}">
                <a16:creationId xmlns:a16="http://schemas.microsoft.com/office/drawing/2014/main" id="{AFAA7EAA-49CC-821C-B58F-37848E038EC9}"/>
              </a:ext>
            </a:extLst>
          </p:cNvPr>
          <p:cNvSpPr>
            <a:spLocks noGrp="1"/>
          </p:cNvSpPr>
          <p:nvPr>
            <p:ph type="body" sz="quarter" idx="10"/>
          </p:nvPr>
        </p:nvSpPr>
        <p:spPr>
          <a:xfrm>
            <a:off x="1691680" y="3861048"/>
            <a:ext cx="6264225" cy="863600"/>
          </a:xfrm>
        </p:spPr>
        <p:txBody>
          <a:bodyPr/>
          <a:lstStyle/>
          <a:p>
            <a:r>
              <a:rPr lang="en-GB" b="1" dirty="0">
                <a:latin typeface="Calibri" panose="020F0502020204030204" pitchFamily="34" charset="0"/>
                <a:ea typeface="Calibri" panose="020F0502020204030204" pitchFamily="34" charset="0"/>
                <a:cs typeface="Times New Roman" panose="02020603050405020304" pitchFamily="18" charset="0"/>
              </a:rPr>
              <a:t>Addressing the Cost of Living Crisis</a:t>
            </a:r>
            <a:endParaRPr lang="en-GB" dirty="0"/>
          </a:p>
        </p:txBody>
      </p:sp>
    </p:spTree>
    <p:extLst>
      <p:ext uri="{BB962C8B-B14F-4D97-AF65-F5344CB8AC3E}">
        <p14:creationId xmlns:p14="http://schemas.microsoft.com/office/powerpoint/2010/main" val="206492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27E4A8-7B46-F9B0-D787-8899B376E6B1}"/>
              </a:ext>
            </a:extLst>
          </p:cNvPr>
          <p:cNvSpPr>
            <a:spLocks noGrp="1"/>
          </p:cNvSpPr>
          <p:nvPr>
            <p:ph type="title"/>
          </p:nvPr>
        </p:nvSpPr>
        <p:spPr>
          <a:xfrm>
            <a:off x="-108520" y="692696"/>
            <a:ext cx="9361040" cy="665717"/>
          </a:xfrm>
          <a:solidFill>
            <a:schemeClr val="accent5">
              <a:lumMod val="40000"/>
              <a:lumOff val="60000"/>
            </a:schemeClr>
          </a:solidFill>
        </p:spPr>
        <p:txBody>
          <a:bodyPr>
            <a:normAutofit/>
          </a:bodyPr>
          <a:lstStyle/>
          <a:p>
            <a:pPr algn="ctr"/>
            <a:r>
              <a:rPr lang="en-GB" sz="3200" b="1" dirty="0"/>
              <a:t>Household Bills: Gas &amp; Electric</a:t>
            </a:r>
          </a:p>
        </p:txBody>
      </p:sp>
      <p:sp>
        <p:nvSpPr>
          <p:cNvPr id="6" name="TextBox 5">
            <a:extLst>
              <a:ext uri="{FF2B5EF4-FFF2-40B4-BE49-F238E27FC236}">
                <a16:creationId xmlns:a16="http://schemas.microsoft.com/office/drawing/2014/main" id="{1CB8D4E6-852F-C05B-9603-78D81266D4F1}"/>
              </a:ext>
            </a:extLst>
          </p:cNvPr>
          <p:cNvSpPr txBox="1"/>
          <p:nvPr/>
        </p:nvSpPr>
        <p:spPr>
          <a:xfrm>
            <a:off x="324135" y="2028616"/>
            <a:ext cx="8495730" cy="280076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Gas/Electricity Suppliers Have Emergency Packages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	</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It is currently NOT possible to get a cheaper option by switching Energy Provider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Guidance on Prepayment Meters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r>
              <a:rPr kumimoji="0" lang="en-GB" sz="2000" b="0" i="1" u="sng"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hlinkClick r:id="rId3"/>
              </a:rPr>
              <a:t>Can’t Afford to Top Up Prepayment Meter?</a:t>
            </a:r>
            <a:r>
              <a:rPr kumimoji="0" lang="en-GB" sz="2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rPr>
              <a:t>	</a:t>
            </a:r>
            <a:r>
              <a:rPr kumimoji="0" lang="en-GB" sz="2000" b="0" i="1" u="sng"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hlinkClick r:id="rId4"/>
              </a:rPr>
              <a:t>Can’t Get to a Shop to Top Up Prepayment Meter?</a:t>
            </a:r>
            <a:endParaRPr kumimoji="0" lang="en-GB" sz="2000" b="0" i="1" u="sng"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81822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27E4A8-7B46-F9B0-D787-8899B376E6B1}"/>
              </a:ext>
            </a:extLst>
          </p:cNvPr>
          <p:cNvSpPr>
            <a:spLocks noGrp="1"/>
          </p:cNvSpPr>
          <p:nvPr>
            <p:ph type="title"/>
          </p:nvPr>
        </p:nvSpPr>
        <p:spPr>
          <a:xfrm>
            <a:off x="-108520" y="692696"/>
            <a:ext cx="9361040" cy="665717"/>
          </a:xfrm>
          <a:solidFill>
            <a:schemeClr val="accent5">
              <a:lumMod val="40000"/>
              <a:lumOff val="60000"/>
            </a:schemeClr>
          </a:solidFill>
        </p:spPr>
        <p:txBody>
          <a:bodyPr>
            <a:normAutofit/>
          </a:bodyPr>
          <a:lstStyle/>
          <a:p>
            <a:pPr algn="ctr"/>
            <a:r>
              <a:rPr lang="en-GB" sz="3200" b="1" dirty="0"/>
              <a:t>Household Bills: Gas &amp; Electric</a:t>
            </a:r>
          </a:p>
        </p:txBody>
      </p:sp>
      <p:sp>
        <p:nvSpPr>
          <p:cNvPr id="2" name="TextBox 1">
            <a:extLst>
              <a:ext uri="{FF2B5EF4-FFF2-40B4-BE49-F238E27FC236}">
                <a16:creationId xmlns:a16="http://schemas.microsoft.com/office/drawing/2014/main" id="{6DC7AF89-7044-6928-40CF-C849E78FD18F}"/>
              </a:ext>
            </a:extLst>
          </p:cNvPr>
          <p:cNvSpPr txBox="1"/>
          <p:nvPr/>
        </p:nvSpPr>
        <p:spPr>
          <a:xfrm>
            <a:off x="470848" y="2060848"/>
            <a:ext cx="8202304" cy="292387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You will need to reduce consumption to lower your monthly bill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	</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Check that your monthly Direct Debit payment is reasonable against your forecast annual usage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Don’t just stop paying, contact your energy provider if in difficulty</a:t>
            </a:r>
            <a:endParaRPr kumimoji="0" lang="en-GB" sz="2000" b="0" i="1" u="sng"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69995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27E4A8-7B46-F9B0-D787-8899B376E6B1}"/>
              </a:ext>
            </a:extLst>
          </p:cNvPr>
          <p:cNvSpPr>
            <a:spLocks noGrp="1"/>
          </p:cNvSpPr>
          <p:nvPr>
            <p:ph type="title"/>
          </p:nvPr>
        </p:nvSpPr>
        <p:spPr>
          <a:xfrm>
            <a:off x="-108520" y="692696"/>
            <a:ext cx="9361040" cy="665717"/>
          </a:xfrm>
          <a:solidFill>
            <a:schemeClr val="accent5">
              <a:lumMod val="40000"/>
              <a:lumOff val="60000"/>
            </a:schemeClr>
          </a:solidFill>
        </p:spPr>
        <p:txBody>
          <a:bodyPr>
            <a:normAutofit/>
          </a:bodyPr>
          <a:lstStyle/>
          <a:p>
            <a:pPr algn="ctr"/>
            <a:r>
              <a:rPr lang="en-GB" sz="3200" b="1" dirty="0"/>
              <a:t>Household Bills: Gas &amp; Electric</a:t>
            </a:r>
          </a:p>
        </p:txBody>
      </p:sp>
      <p:sp>
        <p:nvSpPr>
          <p:cNvPr id="2" name="TextBox 1">
            <a:extLst>
              <a:ext uri="{FF2B5EF4-FFF2-40B4-BE49-F238E27FC236}">
                <a16:creationId xmlns:a16="http://schemas.microsoft.com/office/drawing/2014/main" id="{D9B2D2B9-157A-6C3B-80A8-DFF58D2EDEBC}"/>
              </a:ext>
            </a:extLst>
          </p:cNvPr>
          <p:cNvSpPr txBox="1"/>
          <p:nvPr/>
        </p:nvSpPr>
        <p:spPr>
          <a:xfrm>
            <a:off x="1475656" y="2060848"/>
            <a:ext cx="8202304" cy="323165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Is your home properly insulated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	</a:t>
            </a: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Have you got low energy light bulbs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i="1" spc="10" dirty="0">
                <a:solidFill>
                  <a:prstClr val="black"/>
                </a:solidFill>
                <a:latin typeface="Century Gothic" panose="020B0502020202020204" pitchFamily="34" charset="0"/>
                <a:ea typeface="Calibri" panose="020F0502020204030204" pitchFamily="34" charset="0"/>
              </a:rPr>
              <a:t>80% less energy for the same light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Do you have a slow cooker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spc="10" dirty="0">
              <a:solidFill>
                <a:prstClr val="black"/>
              </a:solidFill>
              <a:latin typeface="Century Gothic" panose="020B050202020202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Can you turn down the thermostat ? </a:t>
            </a:r>
          </a:p>
          <a:p>
            <a:pPr marR="0" lvl="0" algn="l" defTabSz="914400" rtl="0" eaLnBrk="1" fontAlgn="auto" latinLnBrk="0" hangingPunct="1">
              <a:lnSpc>
                <a:spcPct val="100000"/>
              </a:lnSpc>
              <a:spcBef>
                <a:spcPts val="0"/>
              </a:spcBef>
              <a:spcAft>
                <a:spcPts val="0"/>
              </a:spcAft>
              <a:buClrTx/>
              <a:buSzTx/>
              <a:tabLst/>
              <a:defRPr/>
            </a:pPr>
            <a:r>
              <a:rPr lang="en-GB" sz="2400" spc="10" dirty="0">
                <a:solidFill>
                  <a:prstClr val="black"/>
                </a:solidFill>
                <a:latin typeface="Century Gothic" panose="020B0502020202020204" pitchFamily="34" charset="0"/>
                <a:ea typeface="Times New Roman" panose="02020603050405020304" pitchFamily="18" charset="0"/>
              </a:rPr>
              <a:t>    </a:t>
            </a:r>
            <a:r>
              <a:rPr kumimoji="0" lang="en-GB" sz="2000" b="0" i="1"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One degree can save 10% on energy cost</a:t>
            </a:r>
            <a:endParaRPr kumimoji="0" lang="en-GB" sz="2000" b="0" i="1"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43610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27E4A8-7B46-F9B0-D787-8899B376E6B1}"/>
              </a:ext>
            </a:extLst>
          </p:cNvPr>
          <p:cNvSpPr>
            <a:spLocks noGrp="1"/>
          </p:cNvSpPr>
          <p:nvPr>
            <p:ph type="title"/>
          </p:nvPr>
        </p:nvSpPr>
        <p:spPr>
          <a:xfrm>
            <a:off x="-108520" y="692696"/>
            <a:ext cx="9361040" cy="665717"/>
          </a:xfrm>
          <a:solidFill>
            <a:schemeClr val="accent5">
              <a:lumMod val="40000"/>
              <a:lumOff val="60000"/>
            </a:schemeClr>
          </a:solidFill>
        </p:spPr>
        <p:txBody>
          <a:bodyPr>
            <a:normAutofit/>
          </a:bodyPr>
          <a:lstStyle/>
          <a:p>
            <a:pPr algn="ctr"/>
            <a:r>
              <a:rPr lang="en-GB" sz="3200" b="1" dirty="0"/>
              <a:t>Household Bills: Water and Council Tax</a:t>
            </a:r>
          </a:p>
        </p:txBody>
      </p:sp>
      <p:sp>
        <p:nvSpPr>
          <p:cNvPr id="3" name="TextBox 2">
            <a:extLst>
              <a:ext uri="{FF2B5EF4-FFF2-40B4-BE49-F238E27FC236}">
                <a16:creationId xmlns:a16="http://schemas.microsoft.com/office/drawing/2014/main" id="{0F442495-F558-CFE0-EEB4-FBC802565CE3}"/>
              </a:ext>
            </a:extLst>
          </p:cNvPr>
          <p:cNvSpPr txBox="1"/>
          <p:nvPr/>
        </p:nvSpPr>
        <p:spPr>
          <a:xfrm>
            <a:off x="827584" y="2204864"/>
            <a:ext cx="8161363" cy="304698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Council Tax</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Speak with your Local Authority as they can have    	discretionary funds to assist</a:t>
            </a:r>
            <a:endParaRPr kumimoji="0" lang="en-GB" sz="2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If You Can’t Pay Your Water Bill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Speak to You Water Company ASAP</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Resource: </a:t>
            </a:r>
            <a:r>
              <a:rPr kumimoji="0" lang="en-GB" sz="2000" b="0" i="1"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if you’re struggling to pay your water bill</a:t>
            </a:r>
            <a:r>
              <a:rPr kumimoji="0" lang="en-GB" sz="2000" b="0" i="1"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95744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27E4A8-7B46-F9B0-D787-8899B376E6B1}"/>
              </a:ext>
            </a:extLst>
          </p:cNvPr>
          <p:cNvSpPr>
            <a:spLocks noGrp="1"/>
          </p:cNvSpPr>
          <p:nvPr>
            <p:ph type="title"/>
          </p:nvPr>
        </p:nvSpPr>
        <p:spPr>
          <a:xfrm>
            <a:off x="-108520" y="692696"/>
            <a:ext cx="9361040" cy="665717"/>
          </a:xfrm>
          <a:solidFill>
            <a:schemeClr val="accent5">
              <a:lumMod val="40000"/>
              <a:lumOff val="60000"/>
            </a:schemeClr>
          </a:solidFill>
        </p:spPr>
        <p:txBody>
          <a:bodyPr>
            <a:normAutofit/>
          </a:bodyPr>
          <a:lstStyle/>
          <a:p>
            <a:pPr algn="ctr"/>
            <a:r>
              <a:rPr lang="en-GB" sz="3200" b="1" dirty="0"/>
              <a:t>Household Bills: Food</a:t>
            </a:r>
          </a:p>
        </p:txBody>
      </p:sp>
      <p:sp>
        <p:nvSpPr>
          <p:cNvPr id="2" name="TextBox 1">
            <a:extLst>
              <a:ext uri="{FF2B5EF4-FFF2-40B4-BE49-F238E27FC236}">
                <a16:creationId xmlns:a16="http://schemas.microsoft.com/office/drawing/2014/main" id="{66B3330D-FBB8-617D-3379-73F17EED9F3E}"/>
              </a:ext>
            </a:extLst>
          </p:cNvPr>
          <p:cNvSpPr txBox="1"/>
          <p:nvPr/>
        </p:nvSpPr>
        <p:spPr>
          <a:xfrm>
            <a:off x="1331640" y="2276872"/>
            <a:ext cx="8161363" cy="273921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Downshifting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Try the cheaper brand alternatives</a:t>
            </a:r>
            <a:endParaRPr kumimoji="0" lang="en-GB" sz="2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Make your own dishes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Home made chicken nuggets for example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2000" i="1" dirty="0">
                <a:solidFill>
                  <a:prstClr val="black"/>
                </a:solidFill>
                <a:latin typeface="Century Gothic" panose="020B0502020202020204" pitchFamily="34" charset="0"/>
              </a:rPr>
              <a:t>	Pasta sauces</a:t>
            </a:r>
            <a:endParaRPr kumimoji="0" lang="en-GB" sz="2000" b="0" i="1"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43780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27E4A8-7B46-F9B0-D787-8899B376E6B1}"/>
              </a:ext>
            </a:extLst>
          </p:cNvPr>
          <p:cNvSpPr>
            <a:spLocks noGrp="1"/>
          </p:cNvSpPr>
          <p:nvPr>
            <p:ph type="title"/>
          </p:nvPr>
        </p:nvSpPr>
        <p:spPr>
          <a:xfrm>
            <a:off x="-108520" y="692696"/>
            <a:ext cx="9361040" cy="665717"/>
          </a:xfrm>
          <a:solidFill>
            <a:schemeClr val="accent5">
              <a:lumMod val="40000"/>
              <a:lumOff val="60000"/>
            </a:schemeClr>
          </a:solidFill>
        </p:spPr>
        <p:txBody>
          <a:bodyPr>
            <a:normAutofit/>
          </a:bodyPr>
          <a:lstStyle/>
          <a:p>
            <a:pPr algn="ctr"/>
            <a:r>
              <a:rPr lang="en-GB" sz="3200" b="1" dirty="0"/>
              <a:t>Household Bills: Fuel</a:t>
            </a:r>
          </a:p>
        </p:txBody>
      </p:sp>
      <p:sp>
        <p:nvSpPr>
          <p:cNvPr id="2" name="TextBox 1">
            <a:extLst>
              <a:ext uri="{FF2B5EF4-FFF2-40B4-BE49-F238E27FC236}">
                <a16:creationId xmlns:a16="http://schemas.microsoft.com/office/drawing/2014/main" id="{5657AD93-4584-48EF-1409-1209DE0B2684}"/>
              </a:ext>
            </a:extLst>
          </p:cNvPr>
          <p:cNvSpPr txBox="1"/>
          <p:nvPr/>
        </p:nvSpPr>
        <p:spPr>
          <a:xfrm>
            <a:off x="1043608" y="1556792"/>
            <a:ext cx="7416824" cy="480131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Increase miles per gallon by –</a:t>
            </a:r>
          </a:p>
          <a:p>
            <a:pPr marR="0" lvl="0" algn="l" defTabSz="914400" rtl="0" eaLnBrk="1" fontAlgn="auto" latinLnBrk="0" hangingPunct="1">
              <a:lnSpc>
                <a:spcPct val="100000"/>
              </a:lnSpc>
              <a:spcBef>
                <a:spcPts val="0"/>
              </a:spcBef>
              <a:spcAft>
                <a:spcPts val="0"/>
              </a:spcAft>
              <a:buClrTx/>
              <a:buSzTx/>
              <a:tabLst/>
              <a:defRPr/>
            </a:pPr>
            <a:endPar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Slowing down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Keeping your vehicle maintained and serviced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spc="10" dirty="0">
                <a:solidFill>
                  <a:prstClr val="black"/>
                </a:solidFill>
                <a:latin typeface="Century Gothic" panose="020B0502020202020204" pitchFamily="34" charset="0"/>
                <a:ea typeface="Times New Roman" panose="02020603050405020304" pitchFamily="18" charset="0"/>
              </a:rPr>
              <a:t>Gentle right foot, stay in highest gear possible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spc="10" dirty="0">
                <a:solidFill>
                  <a:prstClr val="black"/>
                </a:solidFill>
                <a:latin typeface="Century Gothic" panose="020B0502020202020204" pitchFamily="34" charset="0"/>
                <a:ea typeface="Times New Roman" panose="02020603050405020304" pitchFamily="18" charset="0"/>
              </a:rPr>
              <a:t>Anticipate traffic to avoid braking and accelerating</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spc="10" dirty="0">
                <a:solidFill>
                  <a:prstClr val="black"/>
                </a:solidFill>
                <a:latin typeface="Century Gothic" panose="020B0502020202020204" pitchFamily="34" charset="0"/>
                <a:ea typeface="Times New Roman" panose="02020603050405020304" pitchFamily="18" charset="0"/>
              </a:rPr>
              <a:t>Don’t leave roof bars and boxes on when not in use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spc="10" dirty="0">
                <a:solidFill>
                  <a:prstClr val="black"/>
                </a:solidFill>
                <a:latin typeface="Century Gothic" panose="020B0502020202020204" pitchFamily="34" charset="0"/>
                <a:ea typeface="Times New Roman" panose="02020603050405020304" pitchFamily="18" charset="0"/>
              </a:rPr>
              <a:t>Only use air con when really need to</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000" spc="10" dirty="0">
                <a:solidFill>
                  <a:prstClr val="black"/>
                </a:solidFill>
                <a:latin typeface="Century Gothic" panose="020B0502020202020204" pitchFamily="34" charset="0"/>
                <a:ea typeface="Times New Roman" panose="02020603050405020304" pitchFamily="18" charset="0"/>
              </a:rPr>
              <a:t>Lighten the load, don’t keep heavy items in the boot</a:t>
            </a:r>
          </a:p>
          <a:p>
            <a:pPr marR="0" lvl="0" algn="l" defTabSz="914400" rtl="0" eaLnBrk="1" fontAlgn="auto" latinLnBrk="0" hangingPunct="1">
              <a:lnSpc>
                <a:spcPct val="100000"/>
              </a:lnSpc>
              <a:spcBef>
                <a:spcPts val="0"/>
              </a:spcBef>
              <a:spcAft>
                <a:spcPts val="0"/>
              </a:spcAft>
              <a:buClrTx/>
              <a:buSzTx/>
              <a:tabLst/>
              <a:defRPr/>
            </a:pPr>
            <a:endParaRPr lang="en-GB" sz="1600" spc="10" dirty="0">
              <a:solidFill>
                <a:prstClr val="black"/>
              </a:solidFill>
              <a:latin typeface="Century Gothic" panose="020B0502020202020204" pitchFamily="34" charset="0"/>
              <a:ea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GB" sz="1600" spc="10" dirty="0">
                <a:solidFill>
                  <a:prstClr val="black"/>
                </a:solidFill>
                <a:latin typeface="Century Gothic" panose="020B0502020202020204" pitchFamily="34" charset="0"/>
                <a:ea typeface="Times New Roman" panose="02020603050405020304" pitchFamily="18" charset="0"/>
              </a:rPr>
              <a:t>Source: RAC</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14937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E52C-880F-B050-BE98-1766BAC319F2}"/>
              </a:ext>
            </a:extLst>
          </p:cNvPr>
          <p:cNvSpPr txBox="1">
            <a:spLocks/>
          </p:cNvSpPr>
          <p:nvPr/>
        </p:nvSpPr>
        <p:spPr>
          <a:xfrm>
            <a:off x="-108520" y="620688"/>
            <a:ext cx="9361040" cy="720080"/>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effectLst/>
                <a:uLnTx/>
                <a:uFillTx/>
                <a:latin typeface="Century Gothic" panose="020B0502020202020204" pitchFamily="34" charset="0"/>
                <a:ea typeface="+mj-ea"/>
                <a:cs typeface="+mj-cs"/>
              </a:rPr>
              <a:t>Existing Loan, Overdraft, or Credit Card Payments </a:t>
            </a:r>
          </a:p>
        </p:txBody>
      </p:sp>
      <p:sp>
        <p:nvSpPr>
          <p:cNvPr id="3" name="Rectangle 7">
            <a:extLst>
              <a:ext uri="{FF2B5EF4-FFF2-40B4-BE49-F238E27FC236}">
                <a16:creationId xmlns:a16="http://schemas.microsoft.com/office/drawing/2014/main" id="{2D5F45CD-9EE2-AB2C-FF65-6B9FDD06ED98}"/>
              </a:ext>
            </a:extLst>
          </p:cNvPr>
          <p:cNvSpPr>
            <a:spLocks noChangeArrowheads="1"/>
          </p:cNvSpPr>
          <p:nvPr/>
        </p:nvSpPr>
        <p:spPr bwMode="auto">
          <a:xfrm>
            <a:off x="565935" y="2276872"/>
            <a:ext cx="801213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lvl="0" indent="-342900" eaLnBrk="0" fontAlgn="base" hangingPunct="0">
              <a:lnSpc>
                <a:spcPct val="150000"/>
              </a:lnSpc>
              <a:spcBef>
                <a:spcPct val="0"/>
              </a:spcBef>
              <a:spcAft>
                <a:spcPct val="0"/>
              </a:spcAft>
              <a:buFont typeface="Arial" panose="020B0604020202020204" pitchFamily="34" charset="0"/>
              <a:buChar char="•"/>
            </a:pPr>
            <a:r>
              <a:rPr lang="en-GB" altLang="en-US" sz="2400" dirty="0">
                <a:solidFill>
                  <a:prstClr val="black"/>
                </a:solidFill>
                <a:latin typeface="Century Gothic" panose="020B0502020202020204" pitchFamily="34" charset="0"/>
                <a:cs typeface="Times New Roman" panose="02020603050405020304" pitchFamily="18" charset="0"/>
              </a:rPr>
              <a:t>Consider the options re interest rates</a:t>
            </a:r>
          </a:p>
          <a:p>
            <a:pPr marL="342900" lvl="0" indent="-342900" eaLnBrk="0" fontAlgn="base" hangingPunct="0">
              <a:lnSpc>
                <a:spcPct val="150000"/>
              </a:lnSpc>
              <a:spcBef>
                <a:spcPct val="0"/>
              </a:spcBef>
              <a:spcAft>
                <a:spcPct val="0"/>
              </a:spcAft>
              <a:buFont typeface="Arial" panose="020B0604020202020204" pitchFamily="34" charset="0"/>
              <a:buChar char="•"/>
            </a:pPr>
            <a:r>
              <a:rPr lang="en-GB" altLang="en-US" sz="2400" dirty="0">
                <a:solidFill>
                  <a:prstClr val="black"/>
                </a:solidFill>
                <a:latin typeface="Century Gothic" panose="020B0502020202020204" pitchFamily="34" charset="0"/>
                <a:cs typeface="Times New Roman" panose="02020603050405020304" pitchFamily="18" charset="0"/>
              </a:rPr>
              <a:t>Can debts be consolidated ?</a:t>
            </a:r>
          </a:p>
          <a:p>
            <a:pPr marL="342900" lvl="0" indent="-342900" eaLnBrk="0" fontAlgn="base" hangingPunct="0">
              <a:lnSpc>
                <a:spcPct val="150000"/>
              </a:lnSpc>
              <a:spcBef>
                <a:spcPct val="0"/>
              </a:spcBef>
              <a:spcAft>
                <a:spcPct val="0"/>
              </a:spcAft>
              <a:buFont typeface="Arial" panose="020B0604020202020204" pitchFamily="34" charset="0"/>
              <a:buChar char="•"/>
            </a:pPr>
            <a:r>
              <a:rPr lang="en-GB" altLang="en-US" sz="2400" dirty="0">
                <a:solidFill>
                  <a:prstClr val="black"/>
                </a:solidFill>
                <a:latin typeface="Century Gothic" panose="020B0502020202020204" pitchFamily="34" charset="0"/>
                <a:cs typeface="Times New Roman" panose="02020603050405020304" pitchFamily="18" charset="0"/>
              </a:rPr>
              <a:t>Take advice from a Debt or Money Advice charity</a:t>
            </a:r>
          </a:p>
          <a:p>
            <a:pPr marL="342900" lvl="0" indent="-342900" eaLnBrk="0" fontAlgn="base" hangingPunct="0">
              <a:spcBef>
                <a:spcPct val="0"/>
              </a:spcBef>
              <a:spcAft>
                <a:spcPct val="0"/>
              </a:spcAft>
              <a:buFont typeface="Arial" panose="020B0604020202020204" pitchFamily="34" charset="0"/>
              <a:buChar char="•"/>
            </a:pPr>
            <a:endParaRPr lang="en-GB" altLang="en-US" sz="2400" dirty="0">
              <a:solidFill>
                <a:prstClr val="black"/>
              </a:solidFill>
              <a:latin typeface="Century Gothic" panose="020B0502020202020204" pitchFamily="34" charset="0"/>
              <a:cs typeface="Times New Roman" panose="02020603050405020304" pitchFamily="18" charset="0"/>
            </a:endParaRPr>
          </a:p>
          <a:p>
            <a:pPr marL="342900" lvl="0" indent="-342900" eaLnBrk="0" fontAlgn="base" hangingPunct="0">
              <a:spcBef>
                <a:spcPct val="0"/>
              </a:spcBef>
              <a:spcAft>
                <a:spcPct val="0"/>
              </a:spcAft>
              <a:buFont typeface="Arial" panose="020B0604020202020204" pitchFamily="34" charset="0"/>
              <a:buChar char="•"/>
            </a:pPr>
            <a:endParaRPr lang="en-GB" altLang="en-US" sz="2400" dirty="0">
              <a:solidFill>
                <a:srgbClr val="46C7E1"/>
              </a:solidFill>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546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CBDD96-4359-2EDF-2347-D70EA75C9AE6}"/>
              </a:ext>
            </a:extLst>
          </p:cNvPr>
          <p:cNvSpPr txBox="1"/>
          <p:nvPr/>
        </p:nvSpPr>
        <p:spPr>
          <a:xfrm>
            <a:off x="-108519" y="2382126"/>
            <a:ext cx="9433047" cy="1015663"/>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effectLst/>
                <a:uLnTx/>
                <a:uFillTx/>
                <a:latin typeface="Century Gothic" panose="020B0502020202020204" pitchFamily="34" charset="0"/>
                <a:ea typeface="Cambria" panose="02040503050406030204" pitchFamily="18" charset="0"/>
                <a:cs typeface="Arabic Typesetting" panose="020B0604020202020204" pitchFamily="66" charset="-78"/>
              </a:rPr>
              <a:t>Questions?</a:t>
            </a:r>
          </a:p>
        </p:txBody>
      </p:sp>
    </p:spTree>
    <p:extLst>
      <p:ext uri="{BB962C8B-B14F-4D97-AF65-F5344CB8AC3E}">
        <p14:creationId xmlns:p14="http://schemas.microsoft.com/office/powerpoint/2010/main" val="769078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C3F8E4-6305-EA9B-5C0D-41CAD3B52057}"/>
              </a:ext>
            </a:extLst>
          </p:cNvPr>
          <p:cNvSpPr txBox="1"/>
          <p:nvPr/>
        </p:nvSpPr>
        <p:spPr>
          <a:xfrm>
            <a:off x="-108520" y="908720"/>
            <a:ext cx="9433048" cy="1323439"/>
          </a:xfrm>
          <a:prstGeom prst="rect">
            <a:avLst/>
          </a:prstGeom>
          <a:solidFill>
            <a:schemeClr val="accent6"/>
          </a:solidFill>
        </p:spPr>
        <p:txBody>
          <a:bodyPr wrap="square" rtlCol="0">
            <a:spAutoFit/>
          </a:bodyPr>
          <a:lstStyle/>
          <a:p>
            <a:pPr algn="ctr"/>
            <a:r>
              <a:rPr lang="en-GB" sz="8000" b="1" dirty="0"/>
              <a:t>Financial Future</a:t>
            </a:r>
          </a:p>
        </p:txBody>
      </p:sp>
      <p:sp>
        <p:nvSpPr>
          <p:cNvPr id="6" name="TextBox 5">
            <a:extLst>
              <a:ext uri="{FF2B5EF4-FFF2-40B4-BE49-F238E27FC236}">
                <a16:creationId xmlns:a16="http://schemas.microsoft.com/office/drawing/2014/main" id="{1F2E3CCA-F3F8-9B4A-4905-CCF70F6CAB34}"/>
              </a:ext>
            </a:extLst>
          </p:cNvPr>
          <p:cNvSpPr txBox="1"/>
          <p:nvPr/>
        </p:nvSpPr>
        <p:spPr>
          <a:xfrm>
            <a:off x="1145217" y="3284984"/>
            <a:ext cx="6853566" cy="830997"/>
          </a:xfrm>
          <a:prstGeom prst="rect">
            <a:avLst/>
          </a:prstGeom>
          <a:noFill/>
        </p:spPr>
        <p:txBody>
          <a:bodyPr wrap="square" rtlCol="0">
            <a:spAutoFit/>
          </a:bodyPr>
          <a:lstStyle/>
          <a:p>
            <a:r>
              <a:rPr lang="en-GB" sz="4800" b="1" dirty="0"/>
              <a:t>Adjusting Your Budget</a:t>
            </a:r>
          </a:p>
        </p:txBody>
      </p:sp>
    </p:spTree>
    <p:extLst>
      <p:ext uri="{BB962C8B-B14F-4D97-AF65-F5344CB8AC3E}">
        <p14:creationId xmlns:p14="http://schemas.microsoft.com/office/powerpoint/2010/main" val="276201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5B0952-C62B-3CBD-B567-BB9F45E5E184}"/>
              </a:ext>
            </a:extLst>
          </p:cNvPr>
          <p:cNvSpPr>
            <a:spLocks noGrp="1"/>
          </p:cNvSpPr>
          <p:nvPr>
            <p:ph type="title"/>
          </p:nvPr>
        </p:nvSpPr>
        <p:spPr>
          <a:xfrm>
            <a:off x="-144524" y="692696"/>
            <a:ext cx="9433048" cy="864096"/>
          </a:xfrm>
          <a:solidFill>
            <a:schemeClr val="accent6"/>
          </a:solidFill>
        </p:spPr>
        <p:txBody>
          <a:bodyPr>
            <a:normAutofit/>
          </a:bodyPr>
          <a:lstStyle/>
          <a:p>
            <a:pPr algn="ctr"/>
            <a:r>
              <a:rPr lang="en-GB" sz="3200" b="1" dirty="0"/>
              <a:t>How Do I Budget For This Period?</a:t>
            </a:r>
          </a:p>
        </p:txBody>
      </p:sp>
      <p:sp>
        <p:nvSpPr>
          <p:cNvPr id="6" name="TextBox 5">
            <a:extLst>
              <a:ext uri="{FF2B5EF4-FFF2-40B4-BE49-F238E27FC236}">
                <a16:creationId xmlns:a16="http://schemas.microsoft.com/office/drawing/2014/main" id="{CA82E016-F6E8-344E-5F30-1EE80B0E7A0B}"/>
              </a:ext>
            </a:extLst>
          </p:cNvPr>
          <p:cNvSpPr txBox="1"/>
          <p:nvPr/>
        </p:nvSpPr>
        <p:spPr>
          <a:xfrm>
            <a:off x="1060454" y="2492603"/>
            <a:ext cx="772749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Accept That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This is a Very Challenging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Entitlements Are Changing Rapidly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Manage your money in uncertain times: </a:t>
            </a: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hlinkClick r:id="rId3"/>
              </a:rPr>
              <a:t>Money Helper</a:t>
            </a:r>
            <a:endParaRPr kumimoji="0" lang="en-GB" sz="2400" b="0" i="1" u="none" strike="noStrike" kern="1200" cap="none" spc="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828FF2DE-8E91-621F-7D23-93E5CD8C123E}"/>
              </a:ext>
            </a:extLst>
          </p:cNvPr>
          <p:cNvSpPr txBox="1"/>
          <p:nvPr/>
        </p:nvSpPr>
        <p:spPr>
          <a:xfrm>
            <a:off x="0" y="4576479"/>
            <a:ext cx="9144000" cy="1046440"/>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ea typeface="Times New Roman" panose="02020603050405020304" pitchFamily="18" charset="0"/>
                <a:cs typeface="+mn-cs"/>
              </a:rPr>
              <a:t>Feeling Lost/Don’t Know Where to Start with Budgeting?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Find an Online Budgeting Resource</a:t>
            </a:r>
            <a:endPar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18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31779-82B8-1F86-3492-CC3D0586AC9C}"/>
              </a:ext>
            </a:extLst>
          </p:cNvPr>
          <p:cNvPicPr>
            <a:picLocks noChangeAspect="1"/>
          </p:cNvPicPr>
          <p:nvPr/>
        </p:nvPicPr>
        <p:blipFill>
          <a:blip r:embed="rId3"/>
          <a:stretch>
            <a:fillRect/>
          </a:stretch>
        </p:blipFill>
        <p:spPr>
          <a:xfrm>
            <a:off x="-108520" y="-1063366"/>
            <a:ext cx="9361040" cy="7029886"/>
          </a:xfrm>
          <a:prstGeom prst="rect">
            <a:avLst/>
          </a:prstGeom>
        </p:spPr>
      </p:pic>
      <p:sp>
        <p:nvSpPr>
          <p:cNvPr id="5" name="Title 1">
            <a:extLst>
              <a:ext uri="{FF2B5EF4-FFF2-40B4-BE49-F238E27FC236}">
                <a16:creationId xmlns:a16="http://schemas.microsoft.com/office/drawing/2014/main" id="{2A8E0A0D-2D8B-1238-0BD7-32FECACA729E}"/>
              </a:ext>
            </a:extLst>
          </p:cNvPr>
          <p:cNvSpPr>
            <a:spLocks noGrp="1"/>
          </p:cNvSpPr>
          <p:nvPr>
            <p:ph type="ctrTitle"/>
          </p:nvPr>
        </p:nvSpPr>
        <p:spPr>
          <a:xfrm>
            <a:off x="1259632" y="926675"/>
            <a:ext cx="6858000" cy="1665139"/>
          </a:xfrm>
        </p:spPr>
        <p:txBody>
          <a:bodyPr>
            <a:normAutofit/>
          </a:bodyPr>
          <a:lstStyle/>
          <a:p>
            <a:r>
              <a:rPr lang="en-GB" sz="9600" dirty="0">
                <a:solidFill>
                  <a:schemeClr val="bg1"/>
                </a:solidFill>
              </a:rPr>
              <a:t>Welcome</a:t>
            </a:r>
          </a:p>
        </p:txBody>
      </p:sp>
    </p:spTree>
    <p:extLst>
      <p:ext uri="{BB962C8B-B14F-4D97-AF65-F5344CB8AC3E}">
        <p14:creationId xmlns:p14="http://schemas.microsoft.com/office/powerpoint/2010/main" val="289508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025FC1-8962-F8C9-5A97-3321FD05A290}"/>
              </a:ext>
            </a:extLst>
          </p:cNvPr>
          <p:cNvSpPr>
            <a:spLocks noGrp="1"/>
          </p:cNvSpPr>
          <p:nvPr>
            <p:ph type="title"/>
          </p:nvPr>
        </p:nvSpPr>
        <p:spPr>
          <a:xfrm>
            <a:off x="-113730" y="764704"/>
            <a:ext cx="9371460" cy="1008112"/>
          </a:xfrm>
          <a:solidFill>
            <a:schemeClr val="accent6"/>
          </a:solidFill>
        </p:spPr>
        <p:txBody>
          <a:bodyPr>
            <a:normAutofit/>
          </a:bodyPr>
          <a:lstStyle/>
          <a:p>
            <a:pPr algn="ctr"/>
            <a:r>
              <a:rPr lang="en-GB" sz="3200" b="1" dirty="0"/>
              <a:t>Budgeting, Tools, &amp; Apps</a:t>
            </a:r>
          </a:p>
        </p:txBody>
      </p:sp>
      <p:sp>
        <p:nvSpPr>
          <p:cNvPr id="4" name="TextBox 3">
            <a:extLst>
              <a:ext uri="{FF2B5EF4-FFF2-40B4-BE49-F238E27FC236}">
                <a16:creationId xmlns:a16="http://schemas.microsoft.com/office/drawing/2014/main" id="{78C39D5D-D2F3-C04E-C501-E9BE6B88624F}"/>
              </a:ext>
            </a:extLst>
          </p:cNvPr>
          <p:cNvSpPr txBox="1"/>
          <p:nvPr/>
        </p:nvSpPr>
        <p:spPr>
          <a:xfrm>
            <a:off x="395536" y="1916832"/>
            <a:ext cx="8233612" cy="39087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You Could Plan for Three Scenarios: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Normal Budget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mn-ea"/>
                <a:cs typeface="+mn-cs"/>
              </a:rPr>
              <a:t>Best</a:t>
            </a: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 Case Scenario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Worst Case Scenario</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Budgeting Tools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Online: </a:t>
            </a:r>
            <a:r>
              <a:rPr kumimoji="0" lang="en-GB" sz="2000" b="0" i="0"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hlinkClick r:id="rId3"/>
              </a:rPr>
              <a:t>Money Helper Budget Planner</a:t>
            </a:r>
            <a:endParaRPr kumimoji="0" lang="en-GB" sz="2000" b="0" i="0"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Downloadable/printable: </a:t>
            </a:r>
            <a:r>
              <a:rPr kumimoji="0" lang="en-GB" sz="2000" b="0" i="0" u="none" strike="noStrike" kern="1200" cap="none" spc="10" normalizeH="0" baseline="0" noProof="0" dirty="0" err="1">
                <a:ln>
                  <a:noFill/>
                </a:ln>
                <a:solidFill>
                  <a:srgbClr val="00B0F0"/>
                </a:solidFill>
                <a:effectLst/>
                <a:uLnTx/>
                <a:uFillTx/>
                <a:latin typeface="Century Gothic" panose="020B0502020202020204" pitchFamily="34" charset="0"/>
                <a:ea typeface="Calibri" panose="020F0502020204030204" pitchFamily="34" charset="0"/>
                <a:cs typeface="+mn-cs"/>
                <a:hlinkClick r:id="rId4"/>
              </a:rPr>
              <a:t>StepChange</a:t>
            </a:r>
            <a:r>
              <a:rPr kumimoji="0" lang="en-GB" sz="2000" b="0" i="0" u="none" strike="noStrike" kern="1200" cap="none" spc="1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mn-cs"/>
                <a:hlinkClick r:id="rId4"/>
              </a:rPr>
              <a:t> Budget PDF</a:t>
            </a:r>
            <a:endParaRPr kumimoji="0" lang="en-GB" sz="2000" b="0" i="0" u="none" strike="noStrike" kern="1200" cap="none" spc="1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1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1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Excel Spreadsheet: </a:t>
            </a:r>
            <a:r>
              <a:rPr kumimoji="0" lang="en-GB" sz="2000" b="0" i="0" u="none" strike="noStrike" kern="1200" cap="none" spc="1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mn-cs"/>
                <a:hlinkClick r:id="rId5"/>
              </a:rPr>
              <a:t>Money Saving Expert budget planner</a:t>
            </a:r>
            <a:endParaRPr kumimoji="0" lang="en-GB" sz="2000" b="0" i="0" u="none" strike="noStrike" kern="1200" cap="none" spc="0" normalizeH="0" baseline="0" noProof="0" dirty="0">
              <a:ln>
                <a:noFill/>
              </a:ln>
              <a:solidFill>
                <a:srgbClr val="00B0F0"/>
              </a:solidFill>
              <a:effectLst/>
              <a:uLnTx/>
              <a:uFillTx/>
              <a:latin typeface="Century Gothic" panose="020B0502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298445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84AD5-CEE0-23D8-675E-50DFBB80CE56}"/>
              </a:ext>
            </a:extLst>
          </p:cNvPr>
          <p:cNvPicPr>
            <a:picLocks noChangeAspect="1"/>
          </p:cNvPicPr>
          <p:nvPr/>
        </p:nvPicPr>
        <p:blipFill rotWithShape="1">
          <a:blip r:embed="rId3"/>
          <a:srcRect l="4719" t="19513" r="57191" b="7378"/>
          <a:stretch/>
        </p:blipFill>
        <p:spPr>
          <a:xfrm>
            <a:off x="-230108" y="692696"/>
            <a:ext cx="9604216" cy="5184576"/>
          </a:xfrm>
          <a:prstGeom prst="rect">
            <a:avLst/>
          </a:prstGeom>
        </p:spPr>
      </p:pic>
      <p:sp>
        <p:nvSpPr>
          <p:cNvPr id="6" name="Title 1">
            <a:extLst>
              <a:ext uri="{FF2B5EF4-FFF2-40B4-BE49-F238E27FC236}">
                <a16:creationId xmlns:a16="http://schemas.microsoft.com/office/drawing/2014/main" id="{5818156B-A1B0-0218-7638-5CA2E990D1DF}"/>
              </a:ext>
            </a:extLst>
          </p:cNvPr>
          <p:cNvSpPr txBox="1">
            <a:spLocks/>
          </p:cNvSpPr>
          <p:nvPr/>
        </p:nvSpPr>
        <p:spPr>
          <a:xfrm>
            <a:off x="-244644" y="332656"/>
            <a:ext cx="9604216" cy="504056"/>
          </a:xfrm>
          <a:prstGeom prst="rect">
            <a:avLst/>
          </a:prstGeom>
          <a:solidFill>
            <a:schemeClr val="accent6"/>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sz="2400" b="1" dirty="0"/>
              <a:t>Budgeting Tools </a:t>
            </a:r>
            <a:r>
              <a:rPr lang="en-GB" sz="2400" b="1" dirty="0" err="1"/>
              <a:t>Example:Step</a:t>
            </a:r>
            <a:r>
              <a:rPr lang="en-GB" sz="2400" b="1" dirty="0"/>
              <a:t> Change Printable</a:t>
            </a:r>
          </a:p>
        </p:txBody>
      </p:sp>
    </p:spTree>
    <p:extLst>
      <p:ext uri="{BB962C8B-B14F-4D97-AF65-F5344CB8AC3E}">
        <p14:creationId xmlns:p14="http://schemas.microsoft.com/office/powerpoint/2010/main" val="167246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0524E5-D017-0867-4E92-1EC94A317A00}"/>
              </a:ext>
            </a:extLst>
          </p:cNvPr>
          <p:cNvSpPr>
            <a:spLocks noGrp="1"/>
          </p:cNvSpPr>
          <p:nvPr>
            <p:ph type="title"/>
          </p:nvPr>
        </p:nvSpPr>
        <p:spPr>
          <a:xfrm>
            <a:off x="-108519" y="752344"/>
            <a:ext cx="9361040" cy="891848"/>
          </a:xfrm>
          <a:solidFill>
            <a:schemeClr val="accent6"/>
          </a:solidFill>
        </p:spPr>
        <p:txBody>
          <a:bodyPr>
            <a:normAutofit fontScale="90000"/>
          </a:bodyPr>
          <a:lstStyle/>
          <a:p>
            <a:pPr algn="ctr"/>
            <a:r>
              <a:rPr lang="en-GB" sz="3200" b="1" dirty="0"/>
              <a:t>Easy and Effective Budgeting Approach</a:t>
            </a:r>
            <a:br>
              <a:rPr lang="en-GB" sz="3200" b="1" dirty="0"/>
            </a:br>
            <a:r>
              <a:rPr lang="en-GB" sz="3200" b="1" dirty="0"/>
              <a:t>3 accounts</a:t>
            </a:r>
          </a:p>
        </p:txBody>
      </p:sp>
      <p:pic>
        <p:nvPicPr>
          <p:cNvPr id="6" name="Picture 5">
            <a:extLst>
              <a:ext uri="{FF2B5EF4-FFF2-40B4-BE49-F238E27FC236}">
                <a16:creationId xmlns:a16="http://schemas.microsoft.com/office/drawing/2014/main" id="{FDE0F310-F49E-6183-38C3-3E49043A3F6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8130" y="2276872"/>
            <a:ext cx="8747740" cy="3141321"/>
          </a:xfrm>
          <a:prstGeom prst="rect">
            <a:avLst/>
          </a:prstGeom>
        </p:spPr>
      </p:pic>
      <p:sp>
        <p:nvSpPr>
          <p:cNvPr id="7" name="TextBox 6">
            <a:extLst>
              <a:ext uri="{FF2B5EF4-FFF2-40B4-BE49-F238E27FC236}">
                <a16:creationId xmlns:a16="http://schemas.microsoft.com/office/drawing/2014/main" id="{D8FF56B4-5B39-8C47-AE48-0B2618A8486B}"/>
              </a:ext>
            </a:extLst>
          </p:cNvPr>
          <p:cNvSpPr txBox="1"/>
          <p:nvPr/>
        </p:nvSpPr>
        <p:spPr>
          <a:xfrm>
            <a:off x="467544" y="3429000"/>
            <a:ext cx="181078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1) Regular Bills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Rent/Mortgage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Water and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Council Tax</a:t>
            </a:r>
          </a:p>
        </p:txBody>
      </p:sp>
      <p:sp>
        <p:nvSpPr>
          <p:cNvPr id="8" name="TextBox 7">
            <a:extLst>
              <a:ext uri="{FF2B5EF4-FFF2-40B4-BE49-F238E27FC236}">
                <a16:creationId xmlns:a16="http://schemas.microsoft.com/office/drawing/2014/main" id="{2D0C8639-67CF-1DED-3578-E5DFFDD7C884}"/>
              </a:ext>
            </a:extLst>
          </p:cNvPr>
          <p:cNvSpPr txBox="1"/>
          <p:nvPr/>
        </p:nvSpPr>
        <p:spPr>
          <a:xfrm>
            <a:off x="3923928" y="3356992"/>
            <a:ext cx="14401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2) Everyday     Spending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Food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Travel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Leisure </a:t>
            </a:r>
          </a:p>
        </p:txBody>
      </p:sp>
      <p:sp>
        <p:nvSpPr>
          <p:cNvPr id="9" name="TextBox 8">
            <a:extLst>
              <a:ext uri="{FF2B5EF4-FFF2-40B4-BE49-F238E27FC236}">
                <a16:creationId xmlns:a16="http://schemas.microsoft.com/office/drawing/2014/main" id="{451726DB-DD33-BF71-0D28-BE01F638829F}"/>
              </a:ext>
            </a:extLst>
          </p:cNvPr>
          <p:cNvSpPr txBox="1"/>
          <p:nvPr/>
        </p:nvSpPr>
        <p:spPr>
          <a:xfrm>
            <a:off x="7085548" y="3405471"/>
            <a:ext cx="15431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3) Savings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Any money remaining </a:t>
            </a:r>
          </a:p>
        </p:txBody>
      </p:sp>
    </p:spTree>
    <p:extLst>
      <p:ext uri="{BB962C8B-B14F-4D97-AF65-F5344CB8AC3E}">
        <p14:creationId xmlns:p14="http://schemas.microsoft.com/office/powerpoint/2010/main" val="357400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78AC98-BD7E-8838-41B3-CA38E19A79AC}"/>
              </a:ext>
            </a:extLst>
          </p:cNvPr>
          <p:cNvSpPr>
            <a:spLocks noGrp="1"/>
          </p:cNvSpPr>
          <p:nvPr>
            <p:ph type="title"/>
          </p:nvPr>
        </p:nvSpPr>
        <p:spPr>
          <a:xfrm>
            <a:off x="-143301" y="764704"/>
            <a:ext cx="9430602" cy="777921"/>
          </a:xfrm>
          <a:solidFill>
            <a:schemeClr val="accent6"/>
          </a:solidFill>
        </p:spPr>
        <p:txBody>
          <a:bodyPr>
            <a:normAutofit/>
          </a:bodyPr>
          <a:lstStyle/>
          <a:p>
            <a:pPr algn="ctr"/>
            <a:r>
              <a:rPr lang="en-GB" sz="3200" b="1" dirty="0"/>
              <a:t>Budgeting Apps Examples</a:t>
            </a:r>
          </a:p>
        </p:txBody>
      </p:sp>
      <p:sp>
        <p:nvSpPr>
          <p:cNvPr id="6" name="TextBox 5">
            <a:extLst>
              <a:ext uri="{FF2B5EF4-FFF2-40B4-BE49-F238E27FC236}">
                <a16:creationId xmlns:a16="http://schemas.microsoft.com/office/drawing/2014/main" id="{54FE53AF-5BEF-0B56-C48C-B7ECBCF22067}"/>
              </a:ext>
            </a:extLst>
          </p:cNvPr>
          <p:cNvSpPr txBox="1"/>
          <p:nvPr/>
        </p:nvSpPr>
        <p:spPr>
          <a:xfrm>
            <a:off x="0" y="1700808"/>
            <a:ext cx="4776384" cy="4308872"/>
          </a:xfrm>
          <a:prstGeom prst="rect">
            <a:avLst/>
          </a:prstGeom>
          <a:solidFill>
            <a:srgbClr val="1E9D4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IOS &amp; Android Budgeting Apps: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Mint:</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Best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PocketGuard</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Best to Help Overspending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Wally</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Best for just Budgeting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Mvelopes</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Best for Cash Style Budgeting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Goodbudget</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Best for Couples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Simple: </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Best App Tied to a Bank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 name="Picture 2" descr="Mint App Review: See All Your Finances At Once, My 1 Year Experience">
            <a:extLst>
              <a:ext uri="{FF2B5EF4-FFF2-40B4-BE49-F238E27FC236}">
                <a16:creationId xmlns:a16="http://schemas.microsoft.com/office/drawing/2014/main" id="{922BBEEB-C9C9-547A-7704-AE966FF98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384" y="1700808"/>
            <a:ext cx="6388499" cy="430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0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E9942B-6BB5-3EBE-26A0-C9BE42DEF608}"/>
              </a:ext>
            </a:extLst>
          </p:cNvPr>
          <p:cNvSpPr>
            <a:spLocks noGrp="1"/>
          </p:cNvSpPr>
          <p:nvPr>
            <p:ph type="title"/>
          </p:nvPr>
        </p:nvSpPr>
        <p:spPr>
          <a:xfrm>
            <a:off x="-898525" y="291624"/>
            <a:ext cx="10941049" cy="1141597"/>
          </a:xfrm>
        </p:spPr>
        <p:txBody>
          <a:bodyPr>
            <a:normAutofit fontScale="90000"/>
          </a:bodyPr>
          <a:lstStyle/>
          <a:p>
            <a:pPr algn="ctr"/>
            <a:r>
              <a:rPr lang="en-GB" sz="2800" b="1" dirty="0"/>
              <a:t>ACTIVITY: </a:t>
            </a:r>
            <a:br>
              <a:rPr lang="en-GB" sz="2800" b="1" dirty="0"/>
            </a:br>
            <a:br>
              <a:rPr lang="en-GB" sz="2800" b="1" dirty="0"/>
            </a:br>
            <a:r>
              <a:rPr lang="en-GB" sz="2800" b="1" dirty="0"/>
              <a:t>All You Need Is Your Bank Statement and a Pen </a:t>
            </a:r>
          </a:p>
        </p:txBody>
      </p:sp>
      <p:sp>
        <p:nvSpPr>
          <p:cNvPr id="4" name="TextBox 3">
            <a:extLst>
              <a:ext uri="{FF2B5EF4-FFF2-40B4-BE49-F238E27FC236}">
                <a16:creationId xmlns:a16="http://schemas.microsoft.com/office/drawing/2014/main" id="{5AB9AB1D-20EB-E425-9463-FFB59B3BC0C6}"/>
              </a:ext>
            </a:extLst>
          </p:cNvPr>
          <p:cNvSpPr txBox="1"/>
          <p:nvPr/>
        </p:nvSpPr>
        <p:spPr>
          <a:xfrm>
            <a:off x="107505" y="2276872"/>
            <a:ext cx="3960440" cy="1138773"/>
          </a:xfrm>
          <a:prstGeom prst="rect">
            <a:avLst/>
          </a:prstGeom>
          <a:solidFill>
            <a:srgbClr val="F04044"/>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1) Where Can You Cut Back?</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0167C860-7E3E-2832-97FD-6063688E9533}"/>
              </a:ext>
            </a:extLst>
          </p:cNvPr>
          <p:cNvSpPr txBox="1"/>
          <p:nvPr/>
        </p:nvSpPr>
        <p:spPr>
          <a:xfrm>
            <a:off x="107505" y="3030873"/>
            <a:ext cx="3960440" cy="769441"/>
          </a:xfrm>
          <a:prstGeom prst="rect">
            <a:avLst/>
          </a:prstGeom>
          <a:solidFill>
            <a:srgbClr val="FF8837"/>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2) What Can You Cut Off?</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73275EFE-0CBA-BC2F-556A-F84E10F097C0}"/>
              </a:ext>
            </a:extLst>
          </p:cNvPr>
          <p:cNvSpPr txBox="1"/>
          <p:nvPr/>
        </p:nvSpPr>
        <p:spPr>
          <a:xfrm>
            <a:off x="107504" y="3800314"/>
            <a:ext cx="3960440" cy="830997"/>
          </a:xfrm>
          <a:prstGeom prst="rect">
            <a:avLst/>
          </a:prstGeom>
          <a:solidFill>
            <a:srgbClr val="FDF871"/>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3) What Have You Forgotten About?</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3A92C9A6-A18E-E2C4-9104-6A68DE47702F}"/>
              </a:ext>
            </a:extLst>
          </p:cNvPr>
          <p:cNvSpPr txBox="1"/>
          <p:nvPr/>
        </p:nvSpPr>
        <p:spPr>
          <a:xfrm>
            <a:off x="107504" y="4638422"/>
            <a:ext cx="3960440" cy="830997"/>
          </a:xfrm>
          <a:prstGeom prst="rect">
            <a:avLst/>
          </a:prstGeom>
          <a:solidFill>
            <a:srgbClr val="299735"/>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4) What Do You Love and Need to Keep? </a:t>
            </a:r>
          </a:p>
        </p:txBody>
      </p:sp>
      <p:sp>
        <p:nvSpPr>
          <p:cNvPr id="8" name="TextBox 7">
            <a:extLst>
              <a:ext uri="{FF2B5EF4-FFF2-40B4-BE49-F238E27FC236}">
                <a16:creationId xmlns:a16="http://schemas.microsoft.com/office/drawing/2014/main" id="{E006CC44-69CA-2CE0-B06A-6EF00F8C1D12}"/>
              </a:ext>
            </a:extLst>
          </p:cNvPr>
          <p:cNvSpPr txBox="1"/>
          <p:nvPr/>
        </p:nvSpPr>
        <p:spPr>
          <a:xfrm>
            <a:off x="4597693" y="1627230"/>
            <a:ext cx="49685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Some key things to look out for:</a:t>
            </a:r>
          </a:p>
        </p:txBody>
      </p:sp>
      <p:sp>
        <p:nvSpPr>
          <p:cNvPr id="9" name="TextBox 8">
            <a:extLst>
              <a:ext uri="{FF2B5EF4-FFF2-40B4-BE49-F238E27FC236}">
                <a16:creationId xmlns:a16="http://schemas.microsoft.com/office/drawing/2014/main" id="{A76E1E27-6C61-CD41-61F9-2A62D8EB7125}"/>
              </a:ext>
            </a:extLst>
          </p:cNvPr>
          <p:cNvSpPr txBox="1"/>
          <p:nvPr/>
        </p:nvSpPr>
        <p:spPr>
          <a:xfrm>
            <a:off x="4067944" y="2271707"/>
            <a:ext cx="2662808" cy="3354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Travelcards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Free trial deals that expired!</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TV services (Netflix)</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Apps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Games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Club or Group Memberships</a:t>
            </a:r>
          </a:p>
        </p:txBody>
      </p:sp>
      <p:sp>
        <p:nvSpPr>
          <p:cNvPr id="10" name="TextBox 9">
            <a:extLst>
              <a:ext uri="{FF2B5EF4-FFF2-40B4-BE49-F238E27FC236}">
                <a16:creationId xmlns:a16="http://schemas.microsoft.com/office/drawing/2014/main" id="{3F8B18C2-1794-C31C-308B-7016576409B2}"/>
              </a:ext>
            </a:extLst>
          </p:cNvPr>
          <p:cNvSpPr txBox="1"/>
          <p:nvPr/>
        </p:nvSpPr>
        <p:spPr>
          <a:xfrm>
            <a:off x="6804247" y="2246528"/>
            <a:ext cx="2448273" cy="347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Gym/Leisure Centres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Magazines/Newspapers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Music streaming services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Any paid for apps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Regular charity donations</a:t>
            </a: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81453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3CB86-106D-8DC6-AD55-801ABE488CC9}"/>
              </a:ext>
            </a:extLst>
          </p:cNvPr>
          <p:cNvSpPr txBox="1">
            <a:spLocks/>
          </p:cNvSpPr>
          <p:nvPr/>
        </p:nvSpPr>
        <p:spPr>
          <a:xfrm>
            <a:off x="-108520" y="913748"/>
            <a:ext cx="9433047" cy="668521"/>
          </a:xfrm>
          <a:prstGeom prst="rect">
            <a:avLst/>
          </a:prstGeom>
          <a:solidFill>
            <a:schemeClr val="accent6"/>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GB" sz="3200" b="1" dirty="0"/>
              <a:t>Saving Money on Food</a:t>
            </a:r>
          </a:p>
        </p:txBody>
      </p:sp>
      <p:sp>
        <p:nvSpPr>
          <p:cNvPr id="3" name="TextBox 2">
            <a:extLst>
              <a:ext uri="{FF2B5EF4-FFF2-40B4-BE49-F238E27FC236}">
                <a16:creationId xmlns:a16="http://schemas.microsoft.com/office/drawing/2014/main" id="{652E964D-6F1E-87A1-5057-EEF54F9F34F1}"/>
              </a:ext>
            </a:extLst>
          </p:cNvPr>
          <p:cNvSpPr txBox="1"/>
          <p:nvPr/>
        </p:nvSpPr>
        <p:spPr>
          <a:xfrm>
            <a:off x="1475656" y="2132856"/>
            <a:ext cx="6679581" cy="332398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Always Use Fresh Ingredients First</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Know What Food Keeps Longest</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Check What Food You Have Before Buying More</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Create a Weekly Menu</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Keep Soup &amp; Micro/Frozen Meals for Emergencies</a:t>
            </a:r>
            <a:endPar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457200" marR="0" lvl="0"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Vulnerable -</a:t>
            </a:r>
            <a:b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br>
            <a:r>
              <a:rPr kumimoji="0" lang="en-GB" sz="2000" b="1"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r>
              <a:rPr kumimoji="0" lang="en-GB" sz="1800" b="1"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Community larders and </a:t>
            </a:r>
            <a:r>
              <a:rPr kumimoji="0" lang="en-GB" b="1"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Foodbanks</a:t>
            </a:r>
          </a:p>
        </p:txBody>
      </p:sp>
    </p:spTree>
    <p:extLst>
      <p:ext uri="{BB962C8B-B14F-4D97-AF65-F5344CB8AC3E}">
        <p14:creationId xmlns:p14="http://schemas.microsoft.com/office/powerpoint/2010/main" val="218129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75653C-3A1B-E2E2-A63C-6395F1279194}"/>
              </a:ext>
            </a:extLst>
          </p:cNvPr>
          <p:cNvSpPr>
            <a:spLocks noGrp="1"/>
          </p:cNvSpPr>
          <p:nvPr>
            <p:ph type="title"/>
          </p:nvPr>
        </p:nvSpPr>
        <p:spPr>
          <a:xfrm>
            <a:off x="-209550" y="908720"/>
            <a:ext cx="9563100" cy="673695"/>
          </a:xfrm>
          <a:solidFill>
            <a:schemeClr val="accent6"/>
          </a:solidFill>
        </p:spPr>
        <p:txBody>
          <a:bodyPr>
            <a:normAutofit/>
          </a:bodyPr>
          <a:lstStyle/>
          <a:p>
            <a:pPr algn="ctr"/>
            <a:r>
              <a:rPr lang="en-GB" sz="3200" b="1" dirty="0"/>
              <a:t>Cheaper Cooking</a:t>
            </a:r>
          </a:p>
        </p:txBody>
      </p:sp>
      <p:sp>
        <p:nvSpPr>
          <p:cNvPr id="6" name="TextBox 5">
            <a:extLst>
              <a:ext uri="{FF2B5EF4-FFF2-40B4-BE49-F238E27FC236}">
                <a16:creationId xmlns:a16="http://schemas.microsoft.com/office/drawing/2014/main" id="{D3BB54F3-4936-2732-92B7-6CA85A75FA63}"/>
              </a:ext>
            </a:extLst>
          </p:cNvPr>
          <p:cNvSpPr txBox="1"/>
          <p:nvPr/>
        </p:nvSpPr>
        <p:spPr>
          <a:xfrm>
            <a:off x="971600" y="2276872"/>
            <a:ext cx="7602945" cy="357020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1" i="0" u="sng" strike="noStrike" kern="1200" cap="none" spc="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hlinkClick r:id="rId3">
                  <a:extLst>
                    <a:ext uri="{A12FA001-AC4F-418D-AE19-62706E023703}">
                      <ahyp:hlinkClr xmlns:ahyp="http://schemas.microsoft.com/office/drawing/2018/hyperlinkcolor" val="tx"/>
                    </a:ext>
                  </a:extLst>
                </a:hlinkClick>
              </a:rPr>
              <a:t>BBC Good Food</a:t>
            </a:r>
            <a:r>
              <a:rPr kumimoji="0" lang="en-GB" sz="2400" b="1" i="0" u="sng" strike="noStrike" kern="1200" cap="none" spc="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rPr>
              <a:t> </a:t>
            </a:r>
            <a:r>
              <a:rPr lang="en-GB" sz="2400" b="1" dirty="0">
                <a:solidFill>
                  <a:prstClr val="black"/>
                </a:solidFill>
                <a:latin typeface="Century Gothic" panose="020B0502020202020204" pitchFamily="34" charset="0"/>
                <a:ea typeface="Times New Roman" panose="02020603050405020304" pitchFamily="18" charset="0"/>
              </a:rPr>
              <a:t> Recipes and Guides</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0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hlinkClick r:id="rId4"/>
              </a:rPr>
              <a:t>Family Dinners</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Less than £1 per Head</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hlinkClick r:id="rId5"/>
              </a:rPr>
              <a:t>Jack Monroe</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is Dedicated to Cheaper Cooking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0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Cooking on a Budget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hlinkClick r:id="rId6"/>
              </a:rPr>
              <a:t>Tips</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GB" sz="2400" b="1" i="0" u="sng" strike="noStrike" kern="1200" cap="none" spc="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000" b="1" i="0" u="none" strike="noStrike" kern="1200" cap="none" spc="0" normalizeH="0" baseline="0" noProof="0" dirty="0">
              <a:ln>
                <a:noFill/>
              </a:ln>
              <a:solidFill>
                <a:srgbClr val="00B0F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hlinkClick r:id="rId7"/>
              </a:rPr>
              <a:t>Foodbanks</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 Find Your Local Foodbank</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	</a:t>
            </a:r>
            <a:r>
              <a:rPr kumimoji="0" lang="en-GB" sz="2000" b="1"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Speak to </a:t>
            </a:r>
            <a:r>
              <a:rPr kumimoji="0" lang="en-GB" sz="2000" b="1"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hlinkClick r:id="rId8"/>
              </a:rPr>
              <a:t>Citizen’s Advice</a:t>
            </a:r>
            <a:r>
              <a:rPr kumimoji="0" lang="en-GB" sz="2000" b="1"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 for a Referral</a:t>
            </a:r>
            <a:endParaRPr kumimoji="0" lang="en-GB" sz="2400" b="1"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299735"/>
              </a:solidFill>
              <a:effectLst/>
              <a:uLnTx/>
              <a:uFillTx/>
              <a:latin typeface="Century Gothic" panose="020B0502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pic>
        <p:nvPicPr>
          <p:cNvPr id="7" name="Picture 6" descr="A close up of a logo&#10;&#10;Description automatically generated">
            <a:extLst>
              <a:ext uri="{FF2B5EF4-FFF2-40B4-BE49-F238E27FC236}">
                <a16:creationId xmlns:a16="http://schemas.microsoft.com/office/drawing/2014/main" id="{38A8AFE1-4BDA-D213-DD0D-8DDC51C673F0}"/>
              </a:ext>
            </a:extLst>
          </p:cNvPr>
          <p:cNvPicPr>
            <a:picLocks noChangeAspect="1"/>
          </p:cNvPicPr>
          <p:nvPr/>
        </p:nvPicPr>
        <p:blipFill rotWithShape="1">
          <a:blip r:embed="rId9">
            <a:duotone>
              <a:schemeClr val="accent4">
                <a:shade val="45000"/>
                <a:satMod val="135000"/>
              </a:schemeClr>
              <a:prstClr val="white"/>
            </a:duotone>
            <a:alphaModFix amt="30000"/>
            <a:extLst>
              <a:ext uri="{28A0092B-C50C-407E-A947-70E740481C1C}">
                <a14:useLocalDpi xmlns:a14="http://schemas.microsoft.com/office/drawing/2010/main" val="0"/>
              </a:ext>
            </a:extLst>
          </a:blip>
          <a:srcRect l="-1616" t="1301" r="11345" b="-1301"/>
          <a:stretch/>
        </p:blipFill>
        <p:spPr>
          <a:xfrm>
            <a:off x="4802823" y="1988840"/>
            <a:ext cx="4104406" cy="4605905"/>
          </a:xfrm>
          <a:prstGeom prst="rect">
            <a:avLst/>
          </a:prstGeom>
        </p:spPr>
      </p:pic>
      <p:pic>
        <p:nvPicPr>
          <p:cNvPr id="8" name="Picture 7" descr="A close up of a logo&#10;&#10;Description automatically generated">
            <a:extLst>
              <a:ext uri="{FF2B5EF4-FFF2-40B4-BE49-F238E27FC236}">
                <a16:creationId xmlns:a16="http://schemas.microsoft.com/office/drawing/2014/main" id="{1908FCA9-B170-85AD-2263-729F9A41D84F}"/>
              </a:ext>
            </a:extLst>
          </p:cNvPr>
          <p:cNvPicPr>
            <a:picLocks noChangeAspect="1"/>
          </p:cNvPicPr>
          <p:nvPr/>
        </p:nvPicPr>
        <p:blipFill>
          <a:blip r:embed="rId10" cstate="print">
            <a:alphaModFix amt="17000"/>
            <a:extLst>
              <a:ext uri="{28A0092B-C50C-407E-A947-70E740481C1C}">
                <a14:useLocalDpi xmlns:a14="http://schemas.microsoft.com/office/drawing/2010/main" val="0"/>
              </a:ext>
            </a:extLst>
          </a:blip>
          <a:stretch>
            <a:fillRect/>
          </a:stretch>
        </p:blipFill>
        <p:spPr>
          <a:xfrm>
            <a:off x="-540568" y="2392745"/>
            <a:ext cx="3828168" cy="3828168"/>
          </a:xfrm>
          <a:prstGeom prst="rect">
            <a:avLst/>
          </a:prstGeom>
        </p:spPr>
      </p:pic>
    </p:spTree>
    <p:extLst>
      <p:ext uri="{BB962C8B-B14F-4D97-AF65-F5344CB8AC3E}">
        <p14:creationId xmlns:p14="http://schemas.microsoft.com/office/powerpoint/2010/main" val="4287734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DB5F7B-8463-639F-29FD-712E287CD848}"/>
              </a:ext>
            </a:extLst>
          </p:cNvPr>
          <p:cNvSpPr>
            <a:spLocks noGrp="1"/>
          </p:cNvSpPr>
          <p:nvPr>
            <p:ph type="title"/>
          </p:nvPr>
        </p:nvSpPr>
        <p:spPr>
          <a:xfrm>
            <a:off x="-108520" y="980728"/>
            <a:ext cx="9361040" cy="673695"/>
          </a:xfrm>
          <a:solidFill>
            <a:schemeClr val="accent6"/>
          </a:solidFill>
        </p:spPr>
        <p:txBody>
          <a:bodyPr>
            <a:normAutofit fontScale="90000"/>
          </a:bodyPr>
          <a:lstStyle/>
          <a:p>
            <a:pPr algn="ctr"/>
            <a:r>
              <a:rPr lang="en-GB" sz="3600" b="1" dirty="0"/>
              <a:t>Free School Meal (FSM) Entitlements</a:t>
            </a:r>
          </a:p>
        </p:txBody>
      </p:sp>
      <p:sp>
        <p:nvSpPr>
          <p:cNvPr id="6" name="TextBox 5">
            <a:extLst>
              <a:ext uri="{FF2B5EF4-FFF2-40B4-BE49-F238E27FC236}">
                <a16:creationId xmlns:a16="http://schemas.microsoft.com/office/drawing/2014/main" id="{52D90AFA-91E9-A853-77D2-7B8509D67556}"/>
              </a:ext>
            </a:extLst>
          </p:cNvPr>
          <p:cNvSpPr txBox="1"/>
          <p:nvPr/>
        </p:nvSpPr>
        <p:spPr>
          <a:xfrm>
            <a:off x="469899" y="2348880"/>
            <a:ext cx="8204201"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Children Previously Eligible for FSM Still Supported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Schools Track Eligible Pupils/Those Still Receiving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Some Schools Supplying Meals Via Food Provider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Centrally-Funded National Voucher Scheme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Check with Your Child’s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Vouchers Made Available to Child Guardian</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pic>
        <p:nvPicPr>
          <p:cNvPr id="7" name="Picture 6" descr="A picture containing goggles&#10;&#10;Description automatically generated">
            <a:extLst>
              <a:ext uri="{FF2B5EF4-FFF2-40B4-BE49-F238E27FC236}">
                <a16:creationId xmlns:a16="http://schemas.microsoft.com/office/drawing/2014/main" id="{2D82285C-3FD9-4412-0CC4-6B51639769A0}"/>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5496335" y="3211551"/>
            <a:ext cx="3646449" cy="3646449"/>
          </a:xfrm>
          <a:prstGeom prst="rect">
            <a:avLst/>
          </a:prstGeom>
        </p:spPr>
      </p:pic>
    </p:spTree>
    <p:extLst>
      <p:ext uri="{BB962C8B-B14F-4D97-AF65-F5344CB8AC3E}">
        <p14:creationId xmlns:p14="http://schemas.microsoft.com/office/powerpoint/2010/main" val="3787872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83766-AC65-1988-5DE7-CF4D0F00C87D}"/>
              </a:ext>
            </a:extLst>
          </p:cNvPr>
          <p:cNvSpPr txBox="1"/>
          <p:nvPr/>
        </p:nvSpPr>
        <p:spPr>
          <a:xfrm>
            <a:off x="-180528" y="2387768"/>
            <a:ext cx="9505056" cy="1200329"/>
          </a:xfrm>
          <a:prstGeom prst="rect">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effectLst/>
                <a:uLnTx/>
                <a:uFillTx/>
                <a:latin typeface="Century Gothic" panose="020B0502020202020204" pitchFamily="34" charset="0"/>
                <a:ea typeface="Cambria" panose="02040503050406030204" pitchFamily="18" charset="0"/>
                <a:cs typeface="Arabic Typesetting" panose="020B0604020202020204" pitchFamily="66" charset="-78"/>
              </a:rPr>
              <a:t>Questions?</a:t>
            </a:r>
          </a:p>
        </p:txBody>
      </p:sp>
    </p:spTree>
    <p:extLst>
      <p:ext uri="{BB962C8B-B14F-4D97-AF65-F5344CB8AC3E}">
        <p14:creationId xmlns:p14="http://schemas.microsoft.com/office/powerpoint/2010/main" val="473871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A4C7C-4EFA-592E-DEDA-6B2BF4B0CCCE}"/>
              </a:ext>
            </a:extLst>
          </p:cNvPr>
          <p:cNvSpPr txBox="1"/>
          <p:nvPr/>
        </p:nvSpPr>
        <p:spPr>
          <a:xfrm flipH="1">
            <a:off x="-108522" y="1981217"/>
            <a:ext cx="9361041" cy="1323439"/>
          </a:xfrm>
          <a:prstGeom prst="rect">
            <a:avLst/>
          </a:prstGeom>
          <a:solidFill>
            <a:schemeClr val="accent2"/>
          </a:solidFill>
        </p:spPr>
        <p:txBody>
          <a:bodyPr wrap="square" rtlCol="0">
            <a:spAutoFit/>
          </a:bodyPr>
          <a:lstStyle/>
          <a:p>
            <a:pPr algn="ctr"/>
            <a:r>
              <a:rPr lang="en-GB" sz="8000" b="1" dirty="0"/>
              <a:t>Debt and Loans</a:t>
            </a:r>
          </a:p>
        </p:txBody>
      </p:sp>
    </p:spTree>
    <p:extLst>
      <p:ext uri="{BB962C8B-B14F-4D97-AF65-F5344CB8AC3E}">
        <p14:creationId xmlns:p14="http://schemas.microsoft.com/office/powerpoint/2010/main" val="84366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3D54A5-026D-3C3D-166C-39E3FCEF439D}"/>
              </a:ext>
            </a:extLst>
          </p:cNvPr>
          <p:cNvSpPr txBox="1">
            <a:spLocks/>
          </p:cNvSpPr>
          <p:nvPr/>
        </p:nvSpPr>
        <p:spPr>
          <a:xfrm>
            <a:off x="1477878" y="374822"/>
            <a:ext cx="6188243" cy="1643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fontAlgn="auto">
              <a:spcAft>
                <a:spcPts val="0"/>
              </a:spcAft>
              <a:defRPr/>
            </a:pPr>
            <a:r>
              <a:rPr lang="en-GB" b="1" dirty="0">
                <a:solidFill>
                  <a:prstClr val="black"/>
                </a:solidFill>
                <a:ea typeface="Tahoma" panose="020B0604030504040204" pitchFamily="34" charset="0"/>
                <a:cs typeface="Tahoma" panose="020B0604030504040204" pitchFamily="34" charset="0"/>
              </a:rPr>
              <a:t>Meet your Facilitator</a:t>
            </a:r>
            <a:endParaRPr lang="en-GB" sz="4800" b="1" dirty="0">
              <a:solidFill>
                <a:prstClr val="black"/>
              </a:solidFill>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C9D8CC00-25EF-9345-8D48-E74E1B4E5DCB}"/>
              </a:ext>
            </a:extLst>
          </p:cNvPr>
          <p:cNvSpPr txBox="1"/>
          <p:nvPr/>
        </p:nvSpPr>
        <p:spPr>
          <a:xfrm>
            <a:off x="2339752" y="4005064"/>
            <a:ext cx="4291424" cy="1068510"/>
          </a:xfrm>
          <a:prstGeom prst="rect">
            <a:avLst/>
          </a:prstGeom>
          <a:noFill/>
        </p:spPr>
        <p:txBody>
          <a:bodyPr wrap="square" rtlCol="0">
            <a:spAutoFit/>
          </a:bodyPr>
          <a:lstStyle/>
          <a:p>
            <a:pPr algn="ctr" fontAlgn="auto">
              <a:spcBef>
                <a:spcPts val="0"/>
              </a:spcBef>
              <a:spcAft>
                <a:spcPts val="0"/>
              </a:spcAft>
              <a:defRPr/>
            </a:pPr>
            <a:r>
              <a:rPr lang="en-GB" sz="3600" b="1" dirty="0">
                <a:solidFill>
                  <a:prstClr val="black"/>
                </a:solidFill>
                <a:latin typeface="Century Gothic" panose="020B0502020202020204" pitchFamily="34" charset="0"/>
                <a:cs typeface="+mn-cs"/>
              </a:rPr>
              <a:t>Name</a:t>
            </a:r>
            <a:br>
              <a:rPr lang="en-GB" sz="3600" b="1" dirty="0">
                <a:solidFill>
                  <a:prstClr val="black"/>
                </a:solidFill>
                <a:latin typeface="Century Gothic" panose="020B0502020202020204" pitchFamily="34" charset="0"/>
                <a:cs typeface="+mn-cs"/>
              </a:rPr>
            </a:br>
            <a:r>
              <a:rPr lang="en-GB" sz="3600" dirty="0">
                <a:solidFill>
                  <a:prstClr val="black"/>
                </a:solidFill>
                <a:latin typeface="Century Gothic" panose="020B0502020202020204" pitchFamily="34" charset="0"/>
                <a:cs typeface="+mn-cs"/>
              </a:rPr>
              <a:t>Title</a:t>
            </a:r>
            <a:endParaRPr lang="en-GB" sz="3600" b="1" dirty="0">
              <a:solidFill>
                <a:prstClr val="black"/>
              </a:solidFill>
              <a:latin typeface="Century Gothic" panose="020B0502020202020204" pitchFamily="34" charset="0"/>
              <a:cs typeface="+mn-cs"/>
            </a:endParaRPr>
          </a:p>
        </p:txBody>
      </p:sp>
      <p:grpSp>
        <p:nvGrpSpPr>
          <p:cNvPr id="6" name="Group 5">
            <a:extLst>
              <a:ext uri="{FF2B5EF4-FFF2-40B4-BE49-F238E27FC236}">
                <a16:creationId xmlns:a16="http://schemas.microsoft.com/office/drawing/2014/main" id="{F5BA5380-A5D9-8794-2ADA-923B4A3914D7}"/>
              </a:ext>
            </a:extLst>
          </p:cNvPr>
          <p:cNvGrpSpPr/>
          <p:nvPr/>
        </p:nvGrpSpPr>
        <p:grpSpPr>
          <a:xfrm>
            <a:off x="1187624" y="374822"/>
            <a:ext cx="7116418" cy="5286426"/>
            <a:chOff x="2862469" y="614987"/>
            <a:chExt cx="7116418" cy="5938599"/>
          </a:xfrm>
        </p:grpSpPr>
        <p:sp>
          <p:nvSpPr>
            <p:cNvPr id="7" name="Title 1">
              <a:extLst>
                <a:ext uri="{FF2B5EF4-FFF2-40B4-BE49-F238E27FC236}">
                  <a16:creationId xmlns:a16="http://schemas.microsoft.com/office/drawing/2014/main" id="{A511D449-F067-089F-FE76-39FC3C049A29}"/>
                </a:ext>
              </a:extLst>
            </p:cNvPr>
            <p:cNvSpPr txBox="1">
              <a:spLocks/>
            </p:cNvSpPr>
            <p:nvPr/>
          </p:nvSpPr>
          <p:spPr>
            <a:xfrm>
              <a:off x="3152723" y="614987"/>
              <a:ext cx="6188243" cy="18466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fontAlgn="auto">
                <a:spcAft>
                  <a:spcPts val="0"/>
                </a:spcAft>
                <a:defRPr/>
              </a:pPr>
              <a:r>
                <a:rPr lang="en-GB" b="1" dirty="0">
                  <a:solidFill>
                    <a:prstClr val="black"/>
                  </a:solidFill>
                  <a:ea typeface="Tahoma" panose="020B0604030504040204" pitchFamily="34" charset="0"/>
                  <a:cs typeface="Tahoma" panose="020B0604030504040204" pitchFamily="34" charset="0"/>
                </a:rPr>
                <a:t>Meet your Facilitator</a:t>
              </a:r>
              <a:endParaRPr lang="en-GB" sz="4800" b="1" dirty="0">
                <a:solidFill>
                  <a:prstClr val="black"/>
                </a:solidFill>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19C6B026-3FEB-092F-4CF7-3866B7EBB736}"/>
                </a:ext>
              </a:extLst>
            </p:cNvPr>
            <p:cNvSpPr txBox="1"/>
            <p:nvPr/>
          </p:nvSpPr>
          <p:spPr>
            <a:xfrm>
              <a:off x="4014597" y="4693083"/>
              <a:ext cx="4291424" cy="1200329"/>
            </a:xfrm>
            <a:prstGeom prst="rect">
              <a:avLst/>
            </a:prstGeom>
            <a:noFill/>
          </p:spPr>
          <p:txBody>
            <a:bodyPr wrap="square" rtlCol="0">
              <a:spAutoFit/>
            </a:bodyPr>
            <a:lstStyle/>
            <a:p>
              <a:pPr algn="ctr" fontAlgn="auto">
                <a:spcBef>
                  <a:spcPts val="0"/>
                </a:spcBef>
                <a:spcAft>
                  <a:spcPts val="0"/>
                </a:spcAft>
                <a:defRPr/>
              </a:pPr>
              <a:r>
                <a:rPr lang="en-GB" sz="3600" b="1" dirty="0">
                  <a:solidFill>
                    <a:prstClr val="black"/>
                  </a:solidFill>
                  <a:latin typeface="Century Gothic" panose="020B0502020202020204" pitchFamily="34" charset="0"/>
                  <a:cs typeface="+mn-cs"/>
                </a:rPr>
                <a:t>Name</a:t>
              </a:r>
              <a:br>
                <a:rPr lang="en-GB" sz="3600" b="1" dirty="0">
                  <a:solidFill>
                    <a:prstClr val="black"/>
                  </a:solidFill>
                  <a:latin typeface="Century Gothic" panose="020B0502020202020204" pitchFamily="34" charset="0"/>
                  <a:cs typeface="+mn-cs"/>
                </a:rPr>
              </a:br>
              <a:r>
                <a:rPr lang="en-GB" sz="3600" dirty="0">
                  <a:solidFill>
                    <a:prstClr val="black"/>
                  </a:solidFill>
                  <a:latin typeface="Century Gothic" panose="020B0502020202020204" pitchFamily="34" charset="0"/>
                  <a:cs typeface="+mn-cs"/>
                </a:rPr>
                <a:t>Title</a:t>
              </a:r>
              <a:endParaRPr lang="en-GB" sz="3600" b="1" dirty="0">
                <a:solidFill>
                  <a:prstClr val="black"/>
                </a:solidFill>
                <a:latin typeface="Century Gothic" panose="020B0502020202020204" pitchFamily="34" charset="0"/>
                <a:cs typeface="+mn-cs"/>
              </a:endParaRPr>
            </a:p>
          </p:txBody>
        </p:sp>
        <p:sp>
          <p:nvSpPr>
            <p:cNvPr id="9" name="TextBox 8">
              <a:extLst>
                <a:ext uri="{FF2B5EF4-FFF2-40B4-BE49-F238E27FC236}">
                  <a16:creationId xmlns:a16="http://schemas.microsoft.com/office/drawing/2014/main" id="{58D1243C-477F-D87A-2D84-1A9659765814}"/>
                </a:ext>
              </a:extLst>
            </p:cNvPr>
            <p:cNvSpPr txBox="1"/>
            <p:nvPr/>
          </p:nvSpPr>
          <p:spPr>
            <a:xfrm>
              <a:off x="2862469" y="5968811"/>
              <a:ext cx="7116418" cy="584775"/>
            </a:xfrm>
            <a:prstGeom prst="rect">
              <a:avLst/>
            </a:prstGeom>
            <a:noFill/>
          </p:spPr>
          <p:txBody>
            <a:bodyPr wrap="square" rtlCol="0">
              <a:spAutoFit/>
            </a:bodyPr>
            <a:lstStyle/>
            <a:p>
              <a:pPr fontAlgn="auto">
                <a:spcBef>
                  <a:spcPts val="0"/>
                </a:spcBef>
                <a:spcAft>
                  <a:spcPts val="0"/>
                </a:spcAft>
              </a:pPr>
              <a:r>
                <a:rPr lang="en-GB" sz="3200" b="1" dirty="0">
                  <a:solidFill>
                    <a:prstClr val="black"/>
                  </a:solidFill>
                  <a:latin typeface="Calibri" panose="020F0502020204030204"/>
                  <a:cs typeface="+mn-cs"/>
                </a:rPr>
                <a:t>Remember: I am NOT a Financial Advisor</a:t>
              </a:r>
            </a:p>
          </p:txBody>
        </p:sp>
      </p:grpSp>
      <p:sp>
        <p:nvSpPr>
          <p:cNvPr id="10" name="TextBox 9">
            <a:extLst>
              <a:ext uri="{FF2B5EF4-FFF2-40B4-BE49-F238E27FC236}">
                <a16:creationId xmlns:a16="http://schemas.microsoft.com/office/drawing/2014/main" id="{EF6F57D7-392E-92E6-A346-CFDB26973CD0}"/>
              </a:ext>
            </a:extLst>
          </p:cNvPr>
          <p:cNvSpPr txBox="1"/>
          <p:nvPr/>
        </p:nvSpPr>
        <p:spPr>
          <a:xfrm>
            <a:off x="3339633" y="1700366"/>
            <a:ext cx="2464732" cy="2208989"/>
          </a:xfrm>
          <a:prstGeom prst="rect">
            <a:avLst/>
          </a:prstGeom>
          <a:solidFill>
            <a:srgbClr val="0070C0"/>
          </a:solidFill>
        </p:spPr>
        <p:txBody>
          <a:bodyPr wrap="square" rtlCol="0">
            <a:spAutoFit/>
          </a:bodyPr>
          <a:lstStyle/>
          <a:p>
            <a:pPr fontAlgn="auto">
              <a:spcBef>
                <a:spcPts val="0"/>
              </a:spcBef>
              <a:spcAft>
                <a:spcPts val="0"/>
              </a:spcAft>
            </a:pPr>
            <a:endParaRPr lang="en-GB" dirty="0">
              <a:solidFill>
                <a:prstClr val="black"/>
              </a:solidFill>
              <a:latin typeface="Calibri" panose="020F0502020204030204"/>
              <a:cs typeface="+mn-cs"/>
            </a:endParaRPr>
          </a:p>
        </p:txBody>
      </p:sp>
    </p:spTree>
    <p:extLst>
      <p:ext uri="{BB962C8B-B14F-4D97-AF65-F5344CB8AC3E}">
        <p14:creationId xmlns:p14="http://schemas.microsoft.com/office/powerpoint/2010/main" val="225111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799C-824A-69FA-C4BE-0950446609AA}"/>
              </a:ext>
            </a:extLst>
          </p:cNvPr>
          <p:cNvSpPr txBox="1">
            <a:spLocks/>
          </p:cNvSpPr>
          <p:nvPr/>
        </p:nvSpPr>
        <p:spPr>
          <a:xfrm>
            <a:off x="-108520" y="1124744"/>
            <a:ext cx="9433048" cy="631685"/>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GB" sz="3200" b="1" dirty="0"/>
              <a:t>I’m in Debt – What Do I Do Now?</a:t>
            </a:r>
          </a:p>
        </p:txBody>
      </p:sp>
      <p:sp>
        <p:nvSpPr>
          <p:cNvPr id="3" name="Content Placeholder 2">
            <a:extLst>
              <a:ext uri="{FF2B5EF4-FFF2-40B4-BE49-F238E27FC236}">
                <a16:creationId xmlns:a16="http://schemas.microsoft.com/office/drawing/2014/main" id="{98D5D805-A8D5-FE62-79B6-ADED14393BAB}"/>
              </a:ext>
            </a:extLst>
          </p:cNvPr>
          <p:cNvSpPr txBox="1">
            <a:spLocks/>
          </p:cNvSpPr>
          <p:nvPr/>
        </p:nvSpPr>
        <p:spPr>
          <a:xfrm>
            <a:off x="611560" y="2348880"/>
            <a:ext cx="6126484" cy="29479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It’s Okay to Find Yourself in Debt, You Will Feel Better When You Address It</a:t>
            </a:r>
          </a:p>
          <a:p>
            <a:pPr marL="0" indent="0">
              <a:buNone/>
            </a:pPr>
            <a:endParaRPr lang="en-GB" sz="2400" dirty="0"/>
          </a:p>
          <a:p>
            <a:pPr marL="0" indent="0">
              <a:buNone/>
            </a:pPr>
            <a:r>
              <a:rPr lang="en-GB" sz="2400" dirty="0"/>
              <a:t>Don’t Ignore It</a:t>
            </a:r>
          </a:p>
          <a:p>
            <a:pPr marL="0" indent="0">
              <a:buFont typeface="Arial" panose="020B0604020202020204" pitchFamily="34" charset="0"/>
              <a:buNone/>
            </a:pPr>
            <a:endParaRPr lang="en-GB" sz="2400" dirty="0"/>
          </a:p>
          <a:p>
            <a:pPr marL="0" indent="0">
              <a:buNone/>
            </a:pPr>
            <a:r>
              <a:rPr lang="en-GB" sz="2400" dirty="0"/>
              <a:t>Get Free &amp; Impartial Debt Advice </a:t>
            </a:r>
            <a:r>
              <a:rPr lang="en-GB" sz="2400" b="1" u="sng" dirty="0"/>
              <a:t>Before</a:t>
            </a:r>
            <a:r>
              <a:rPr lang="en-GB" sz="2400" dirty="0"/>
              <a:t> You Take Action</a:t>
            </a:r>
          </a:p>
        </p:txBody>
      </p:sp>
      <p:pic>
        <p:nvPicPr>
          <p:cNvPr id="4" name="Picture 2" descr="How Expecting Success and Positive Thinking Can Transform Your ...">
            <a:extLst>
              <a:ext uri="{FF2B5EF4-FFF2-40B4-BE49-F238E27FC236}">
                <a16:creationId xmlns:a16="http://schemas.microsoft.com/office/drawing/2014/main" id="{561C1E0C-06C8-8119-4989-D505019826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8126" y="2276872"/>
            <a:ext cx="2595597" cy="30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46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82AC4-4391-B35D-E7F9-190D929A493D}"/>
              </a:ext>
            </a:extLst>
          </p:cNvPr>
          <p:cNvSpPr txBox="1">
            <a:spLocks/>
          </p:cNvSpPr>
          <p:nvPr/>
        </p:nvSpPr>
        <p:spPr>
          <a:xfrm>
            <a:off x="-108519" y="692696"/>
            <a:ext cx="9433048" cy="631685"/>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GB" sz="3200" b="1" dirty="0"/>
              <a:t>Get Expert Debt Advice</a:t>
            </a:r>
          </a:p>
        </p:txBody>
      </p:sp>
      <p:sp>
        <p:nvSpPr>
          <p:cNvPr id="3" name="Content Placeholder 2">
            <a:extLst>
              <a:ext uri="{FF2B5EF4-FFF2-40B4-BE49-F238E27FC236}">
                <a16:creationId xmlns:a16="http://schemas.microsoft.com/office/drawing/2014/main" id="{F9B06B19-9ABD-CC26-E7AC-86B2B10C43FB}"/>
              </a:ext>
            </a:extLst>
          </p:cNvPr>
          <p:cNvSpPr txBox="1">
            <a:spLocks/>
          </p:cNvSpPr>
          <p:nvPr/>
        </p:nvSpPr>
        <p:spPr>
          <a:xfrm>
            <a:off x="-17105" y="1466661"/>
            <a:ext cx="8886658" cy="4698643"/>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auto">
              <a:spcAft>
                <a:spcPts val="0"/>
              </a:spcAft>
            </a:pPr>
            <a:r>
              <a:rPr lang="en-GB" sz="9600" b="1" dirty="0"/>
              <a:t>	Struggling with Debt Repayments?</a:t>
            </a:r>
          </a:p>
          <a:p>
            <a:pPr fontAlgn="auto">
              <a:spcAft>
                <a:spcPts val="0"/>
              </a:spcAft>
            </a:pPr>
            <a:r>
              <a:rPr lang="en-GB" sz="8000" dirty="0"/>
              <a:t>	Contact a debt advice service. A full list can be found </a:t>
            </a:r>
            <a:r>
              <a:rPr lang="en-GB" sz="8000" dirty="0">
                <a:hlinkClick r:id="rId3"/>
              </a:rPr>
              <a:t>here</a:t>
            </a:r>
            <a:r>
              <a:rPr lang="en-GB" sz="8000" dirty="0"/>
              <a:t>.</a:t>
            </a:r>
          </a:p>
          <a:p>
            <a:pPr fontAlgn="auto">
              <a:spcAft>
                <a:spcPts val="0"/>
              </a:spcAft>
            </a:pPr>
            <a:endParaRPr lang="en-GB" sz="2400" dirty="0"/>
          </a:p>
          <a:p>
            <a:pPr fontAlgn="auto">
              <a:spcAft>
                <a:spcPts val="0"/>
              </a:spcAft>
            </a:pPr>
            <a:r>
              <a:rPr lang="en-GB" sz="9600" b="1" dirty="0"/>
              <a:t>	Online Services Include: </a:t>
            </a:r>
          </a:p>
          <a:p>
            <a:pPr fontAlgn="auto">
              <a:spcAft>
                <a:spcPts val="0"/>
              </a:spcAft>
            </a:pPr>
            <a:r>
              <a:rPr lang="en-GB" sz="5500" dirty="0"/>
              <a:t>		</a:t>
            </a:r>
            <a:r>
              <a:rPr lang="en-GB" sz="8000" i="1" dirty="0">
                <a:hlinkClick r:id="rId4"/>
              </a:rPr>
              <a:t>www.payplan.com</a:t>
            </a:r>
            <a:r>
              <a:rPr lang="en-GB" sz="8000" i="1" dirty="0"/>
              <a:t>  </a:t>
            </a:r>
          </a:p>
          <a:p>
            <a:pPr fontAlgn="auto">
              <a:spcAft>
                <a:spcPts val="0"/>
              </a:spcAft>
            </a:pPr>
            <a:r>
              <a:rPr lang="en-GB" sz="8000" i="1" dirty="0"/>
              <a:t>		</a:t>
            </a:r>
            <a:r>
              <a:rPr lang="en-GB" sz="8000" i="1" dirty="0">
                <a:hlinkClick r:id="rId5"/>
              </a:rPr>
              <a:t>www.citizensadvice.org.uk</a:t>
            </a:r>
            <a:r>
              <a:rPr lang="en-GB" sz="8000" i="1" dirty="0"/>
              <a:t>  </a:t>
            </a:r>
          </a:p>
          <a:p>
            <a:pPr fontAlgn="auto">
              <a:spcAft>
                <a:spcPts val="0"/>
              </a:spcAft>
            </a:pPr>
            <a:r>
              <a:rPr lang="en-GB" sz="8000" i="1" dirty="0"/>
              <a:t>		</a:t>
            </a:r>
            <a:r>
              <a:rPr lang="en-GB" sz="8000" i="1" dirty="0">
                <a:hlinkClick r:id="rId6"/>
              </a:rPr>
              <a:t>www.Tully.co.uk</a:t>
            </a:r>
            <a:endParaRPr lang="en-GB" sz="8000" i="1" dirty="0"/>
          </a:p>
          <a:p>
            <a:pPr fontAlgn="auto">
              <a:spcAft>
                <a:spcPts val="0"/>
              </a:spcAft>
            </a:pPr>
            <a:r>
              <a:rPr lang="en-GB" sz="9600" b="1" dirty="0"/>
              <a:t>		</a:t>
            </a:r>
            <a:r>
              <a:rPr lang="en-GB" sz="8000" i="1" dirty="0">
                <a:hlinkClick r:id="rId7"/>
              </a:rPr>
              <a:t>https://www.crosslightadvice.org/</a:t>
            </a:r>
            <a:r>
              <a:rPr lang="en-GB" sz="9600" b="1" dirty="0"/>
              <a:t>		</a:t>
            </a:r>
          </a:p>
          <a:p>
            <a:pPr fontAlgn="auto">
              <a:spcAft>
                <a:spcPts val="0"/>
              </a:spcAft>
            </a:pPr>
            <a:r>
              <a:rPr lang="en-GB" sz="9600" b="1" dirty="0"/>
              <a:t>	</a:t>
            </a:r>
          </a:p>
          <a:p>
            <a:pPr fontAlgn="auto">
              <a:spcAft>
                <a:spcPts val="0"/>
              </a:spcAft>
            </a:pPr>
            <a:r>
              <a:rPr lang="en-GB" sz="9600" b="1" dirty="0"/>
              <a:t>	Telephone Services Include </a:t>
            </a:r>
          </a:p>
          <a:p>
            <a:pPr fontAlgn="auto">
              <a:spcAft>
                <a:spcPts val="0"/>
              </a:spcAft>
            </a:pPr>
            <a:r>
              <a:rPr lang="en-GB" sz="5500" dirty="0"/>
              <a:t>		</a:t>
            </a:r>
            <a:r>
              <a:rPr lang="en-GB" sz="8000" i="1" dirty="0"/>
              <a:t>National </a:t>
            </a:r>
            <a:r>
              <a:rPr lang="en-GB" sz="8000" i="1" dirty="0" err="1"/>
              <a:t>Debtline</a:t>
            </a:r>
            <a:r>
              <a:rPr lang="en-GB" sz="8000" i="1" dirty="0"/>
              <a:t>: 0808 808 4000 </a:t>
            </a:r>
          </a:p>
          <a:p>
            <a:pPr lvl="1" fontAlgn="auto">
              <a:spcAft>
                <a:spcPts val="0"/>
              </a:spcAft>
            </a:pPr>
            <a:r>
              <a:rPr lang="en-GB" sz="8000" i="1" dirty="0"/>
              <a:t>		</a:t>
            </a:r>
            <a:r>
              <a:rPr lang="en-GB" sz="8000" i="1" dirty="0" err="1"/>
              <a:t>StepChange</a:t>
            </a:r>
            <a:r>
              <a:rPr lang="en-GB" sz="8000" i="1" dirty="0"/>
              <a:t>: 0800 138 1111</a:t>
            </a:r>
          </a:p>
          <a:p>
            <a:pPr lvl="1" fontAlgn="auto">
              <a:spcAft>
                <a:spcPts val="0"/>
              </a:spcAft>
            </a:pPr>
            <a:r>
              <a:rPr lang="en-GB" sz="8000" i="1" dirty="0"/>
              <a:t>		Christians Against Poverty 0800 328 0006</a:t>
            </a:r>
          </a:p>
          <a:p>
            <a:pPr fontAlgn="auto">
              <a:spcAft>
                <a:spcPts val="0"/>
              </a:spcAft>
            </a:pPr>
            <a:endParaRPr lang="en-GB" sz="2400" dirty="0"/>
          </a:p>
          <a:p>
            <a:pPr algn="ctr" fontAlgn="auto">
              <a:spcAft>
                <a:spcPts val="0"/>
              </a:spcAft>
            </a:pPr>
            <a:endParaRPr lang="en-GB" sz="8000" b="1" dirty="0">
              <a:solidFill>
                <a:srgbClr val="FF6600"/>
              </a:solidFill>
            </a:endParaRPr>
          </a:p>
          <a:p>
            <a:pPr algn="ctr" fontAlgn="auto">
              <a:spcAft>
                <a:spcPts val="0"/>
              </a:spcAft>
            </a:pPr>
            <a:endParaRPr lang="en-GB" sz="6000" b="1" dirty="0"/>
          </a:p>
          <a:p>
            <a:pPr fontAlgn="auto">
              <a:spcAft>
                <a:spcPts val="0"/>
              </a:spcAft>
            </a:pPr>
            <a:endParaRPr lang="en-GB" sz="2400" dirty="0"/>
          </a:p>
        </p:txBody>
      </p:sp>
    </p:spTree>
    <p:extLst>
      <p:ext uri="{BB962C8B-B14F-4D97-AF65-F5344CB8AC3E}">
        <p14:creationId xmlns:p14="http://schemas.microsoft.com/office/powerpoint/2010/main" val="128866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CC28-C374-8803-D02F-5BAA01BCFEAA}"/>
              </a:ext>
            </a:extLst>
          </p:cNvPr>
          <p:cNvSpPr txBox="1">
            <a:spLocks/>
          </p:cNvSpPr>
          <p:nvPr/>
        </p:nvSpPr>
        <p:spPr>
          <a:xfrm>
            <a:off x="-108520" y="1034047"/>
            <a:ext cx="9361040" cy="631685"/>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GB" sz="3200" b="1" dirty="0"/>
              <a:t>Before Taking A Loan, Consider</a:t>
            </a:r>
          </a:p>
        </p:txBody>
      </p:sp>
      <p:sp>
        <p:nvSpPr>
          <p:cNvPr id="3" name="Content Placeholder 2">
            <a:extLst>
              <a:ext uri="{FF2B5EF4-FFF2-40B4-BE49-F238E27FC236}">
                <a16:creationId xmlns:a16="http://schemas.microsoft.com/office/drawing/2014/main" id="{FF4E37C2-A890-F984-96A3-1352836EE75A}"/>
              </a:ext>
            </a:extLst>
          </p:cNvPr>
          <p:cNvSpPr txBox="1">
            <a:spLocks/>
          </p:cNvSpPr>
          <p:nvPr/>
        </p:nvSpPr>
        <p:spPr>
          <a:xfrm>
            <a:off x="899592" y="1940048"/>
            <a:ext cx="7960894" cy="38957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auto">
              <a:spcAft>
                <a:spcPts val="0"/>
              </a:spcAft>
            </a:pPr>
            <a:r>
              <a:rPr lang="en-GB" sz="2400" b="1"/>
              <a:t>If, After Maximising Income and Adjusting Spending, You Still Need to Borrow Money, Consider This:</a:t>
            </a:r>
          </a:p>
          <a:p>
            <a:pPr fontAlgn="auto">
              <a:spcAft>
                <a:spcPts val="0"/>
              </a:spcAft>
            </a:pPr>
            <a:endParaRPr lang="en-GB" sz="1000"/>
          </a:p>
          <a:p>
            <a:pPr fontAlgn="auto">
              <a:spcAft>
                <a:spcPts val="0"/>
              </a:spcAft>
            </a:pPr>
            <a:r>
              <a:rPr lang="en-GB" sz="2000"/>
              <a:t>Can you safely borrow from friends or family? </a:t>
            </a:r>
          </a:p>
          <a:p>
            <a:pPr fontAlgn="auto">
              <a:spcAft>
                <a:spcPts val="0"/>
              </a:spcAft>
            </a:pPr>
            <a:endParaRPr lang="en-GB" sz="1000"/>
          </a:p>
          <a:p>
            <a:pPr fontAlgn="auto">
              <a:spcAft>
                <a:spcPts val="0"/>
              </a:spcAft>
            </a:pPr>
            <a:r>
              <a:rPr lang="en-GB" sz="2000"/>
              <a:t>Will an overdraft be enough?</a:t>
            </a:r>
          </a:p>
          <a:p>
            <a:pPr fontAlgn="auto">
              <a:spcAft>
                <a:spcPts val="0"/>
              </a:spcAft>
            </a:pPr>
            <a:endParaRPr lang="en-GB" sz="1000"/>
          </a:p>
          <a:p>
            <a:pPr fontAlgn="auto">
              <a:spcAft>
                <a:spcPts val="0"/>
              </a:spcAft>
            </a:pPr>
            <a:r>
              <a:rPr lang="en-GB" sz="2000"/>
              <a:t>Can you get a loan from the bank?</a:t>
            </a:r>
          </a:p>
          <a:p>
            <a:pPr fontAlgn="auto">
              <a:spcAft>
                <a:spcPts val="0"/>
              </a:spcAft>
            </a:pPr>
            <a:endParaRPr lang="en-GB" sz="1000"/>
          </a:p>
          <a:p>
            <a:pPr fontAlgn="auto">
              <a:spcAft>
                <a:spcPts val="0"/>
              </a:spcAft>
            </a:pPr>
            <a:r>
              <a:rPr lang="en-GB" sz="2000"/>
              <a:t>Can you get a 0% interest credit card?</a:t>
            </a:r>
            <a:endParaRPr lang="en-GB" sz="2000" dirty="0"/>
          </a:p>
        </p:txBody>
      </p:sp>
    </p:spTree>
    <p:extLst>
      <p:ext uri="{BB962C8B-B14F-4D97-AF65-F5344CB8AC3E}">
        <p14:creationId xmlns:p14="http://schemas.microsoft.com/office/powerpoint/2010/main" val="1754474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49C3-24E0-8F25-1A93-E76B462C59DC}"/>
              </a:ext>
            </a:extLst>
          </p:cNvPr>
          <p:cNvSpPr txBox="1">
            <a:spLocks/>
          </p:cNvSpPr>
          <p:nvPr/>
        </p:nvSpPr>
        <p:spPr>
          <a:xfrm>
            <a:off x="-108520" y="632994"/>
            <a:ext cx="9433048" cy="631685"/>
          </a:xfrm>
          <a:prstGeom prst="rect">
            <a:avLst/>
          </a:prstGeom>
          <a:solidFill>
            <a:schemeClr val="accent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GB" sz="3200" b="1" dirty="0"/>
              <a:t>I Think I Need a Loan: Credit Unions</a:t>
            </a:r>
          </a:p>
        </p:txBody>
      </p:sp>
      <p:pic>
        <p:nvPicPr>
          <p:cNvPr id="3" name="Online Media 4" title="Credit Union Animation">
            <a:hlinkClick r:id="" action="ppaction://media"/>
            <a:extLst>
              <a:ext uri="{FF2B5EF4-FFF2-40B4-BE49-F238E27FC236}">
                <a16:creationId xmlns:a16="http://schemas.microsoft.com/office/drawing/2014/main" id="{D3465EC9-B829-E253-3DE7-29405B38A539}"/>
              </a:ext>
            </a:extLst>
          </p:cNvPr>
          <p:cNvPicPr>
            <a:picLocks noRot="1" noChangeAspect="1"/>
          </p:cNvPicPr>
          <p:nvPr>
            <a:videoFile r:link="rId1"/>
          </p:nvPr>
        </p:nvPicPr>
        <p:blipFill rotWithShape="1">
          <a:blip r:embed="rId4"/>
          <a:srcRect b="18543"/>
          <a:stretch/>
        </p:blipFill>
        <p:spPr>
          <a:xfrm>
            <a:off x="-468560" y="1264679"/>
            <a:ext cx="10381141" cy="4756609"/>
          </a:xfrm>
          <a:prstGeom prst="rect">
            <a:avLst/>
          </a:prstGeom>
        </p:spPr>
      </p:pic>
      <p:pic>
        <p:nvPicPr>
          <p:cNvPr id="5" name="Picture 4" descr="Logo, company name&#10;&#10;Description automatically generated">
            <a:extLst>
              <a:ext uri="{FF2B5EF4-FFF2-40B4-BE49-F238E27FC236}">
                <a16:creationId xmlns:a16="http://schemas.microsoft.com/office/drawing/2014/main" id="{00796098-DBB0-4A3D-59FF-006B04F03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1539221"/>
            <a:ext cx="3152381" cy="714286"/>
          </a:xfrm>
          <a:prstGeom prst="rect">
            <a:avLst/>
          </a:prstGeom>
        </p:spPr>
      </p:pic>
      <p:pic>
        <p:nvPicPr>
          <p:cNvPr id="9" name="Picture 8" descr="Logo, company name&#10;&#10;Description automatically generated">
            <a:extLst>
              <a:ext uri="{FF2B5EF4-FFF2-40B4-BE49-F238E27FC236}">
                <a16:creationId xmlns:a16="http://schemas.microsoft.com/office/drawing/2014/main" id="{2D2CE457-95D8-E753-6E4A-91B4025C7C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62" y="1403678"/>
            <a:ext cx="2030558" cy="1068714"/>
          </a:xfrm>
          <a:prstGeom prst="rect">
            <a:avLst/>
          </a:prstGeom>
        </p:spPr>
      </p:pic>
      <p:pic>
        <p:nvPicPr>
          <p:cNvPr id="11" name="Picture 10" descr="Logo&#10;&#10;Description automatically generated">
            <a:extLst>
              <a:ext uri="{FF2B5EF4-FFF2-40B4-BE49-F238E27FC236}">
                <a16:creationId xmlns:a16="http://schemas.microsoft.com/office/drawing/2014/main" id="{14C5DEE7-A0E1-9638-05FC-35C2E89887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0705" y="2708921"/>
            <a:ext cx="1895574" cy="1895574"/>
          </a:xfrm>
          <a:prstGeom prst="rect">
            <a:avLst/>
          </a:prstGeom>
        </p:spPr>
      </p:pic>
      <p:pic>
        <p:nvPicPr>
          <p:cNvPr id="13" name="Graphic 12">
            <a:extLst>
              <a:ext uri="{FF2B5EF4-FFF2-40B4-BE49-F238E27FC236}">
                <a16:creationId xmlns:a16="http://schemas.microsoft.com/office/drawing/2014/main" id="{37668772-E7EA-F524-2E42-A475AACFA9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3212976"/>
            <a:ext cx="2479313" cy="669361"/>
          </a:xfrm>
          <a:prstGeom prst="rect">
            <a:avLst/>
          </a:prstGeom>
        </p:spPr>
      </p:pic>
    </p:spTree>
    <p:extLst>
      <p:ext uri="{BB962C8B-B14F-4D97-AF65-F5344CB8AC3E}">
        <p14:creationId xmlns:p14="http://schemas.microsoft.com/office/powerpoint/2010/main" val="29816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BA44B7-F0CE-3907-1BCD-6808687FA1B4}"/>
              </a:ext>
            </a:extLst>
          </p:cNvPr>
          <p:cNvSpPr txBox="1">
            <a:spLocks/>
          </p:cNvSpPr>
          <p:nvPr/>
        </p:nvSpPr>
        <p:spPr>
          <a:xfrm>
            <a:off x="-108520" y="693565"/>
            <a:ext cx="9361040" cy="791219"/>
          </a:xfrm>
          <a:prstGeom prst="rect">
            <a:avLst/>
          </a:prstGeom>
          <a:solidFill>
            <a:schemeClr val="accent2"/>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fontAlgn="auto">
              <a:spcAft>
                <a:spcPts val="0"/>
              </a:spcAft>
            </a:pPr>
            <a:r>
              <a:rPr lang="en-GB" b="1" dirty="0"/>
              <a:t>I Think I Need a Loan: Benefits</a:t>
            </a:r>
            <a:endParaRPr lang="en-GB" dirty="0"/>
          </a:p>
        </p:txBody>
      </p:sp>
      <p:sp>
        <p:nvSpPr>
          <p:cNvPr id="3" name="TextBox 2">
            <a:extLst>
              <a:ext uri="{FF2B5EF4-FFF2-40B4-BE49-F238E27FC236}">
                <a16:creationId xmlns:a16="http://schemas.microsoft.com/office/drawing/2014/main" id="{C996B415-FC5B-44F3-F58C-9B59E2E39F67}"/>
              </a:ext>
            </a:extLst>
          </p:cNvPr>
          <p:cNvSpPr txBox="1"/>
          <p:nvPr/>
        </p:nvSpPr>
        <p:spPr>
          <a:xfrm>
            <a:off x="69066" y="2811159"/>
            <a:ext cx="4089400" cy="2585323"/>
          </a:xfrm>
          <a:prstGeom prst="rect">
            <a:avLst/>
          </a:prstGeom>
          <a:noFill/>
        </p:spPr>
        <p:txBody>
          <a:bodyPr wrap="square" rtlCol="0">
            <a:spAutoFit/>
          </a:bodyPr>
          <a:lstStyle/>
          <a:p>
            <a:r>
              <a:rPr lang="en-GB" dirty="0"/>
              <a:t>Receiving Universal Credit</a:t>
            </a:r>
          </a:p>
          <a:p>
            <a:endParaRPr lang="en-GB" dirty="0"/>
          </a:p>
          <a:p>
            <a:endParaRPr lang="en-GB" dirty="0"/>
          </a:p>
          <a:p>
            <a:endParaRPr lang="en-GB" dirty="0"/>
          </a:p>
          <a:p>
            <a:endParaRPr lang="en-GB" dirty="0"/>
          </a:p>
          <a:p>
            <a:endParaRPr lang="en-GB" dirty="0"/>
          </a:p>
          <a:p>
            <a:endParaRPr lang="en-GB" dirty="0"/>
          </a:p>
          <a:p>
            <a:r>
              <a:rPr lang="en-GB" dirty="0"/>
              <a:t>Receiving Pension Credit, Income Support, ESA, or JSA?</a:t>
            </a:r>
          </a:p>
        </p:txBody>
      </p:sp>
      <p:sp>
        <p:nvSpPr>
          <p:cNvPr id="4" name="TextBox 3">
            <a:extLst>
              <a:ext uri="{FF2B5EF4-FFF2-40B4-BE49-F238E27FC236}">
                <a16:creationId xmlns:a16="http://schemas.microsoft.com/office/drawing/2014/main" id="{715035DA-A349-B4DC-A9B3-FA7800CFD961}"/>
              </a:ext>
            </a:extLst>
          </p:cNvPr>
          <p:cNvSpPr txBox="1"/>
          <p:nvPr/>
        </p:nvSpPr>
        <p:spPr>
          <a:xfrm>
            <a:off x="5337097" y="2672660"/>
            <a:ext cx="3915423" cy="2585323"/>
          </a:xfrm>
          <a:prstGeom prst="rect">
            <a:avLst/>
          </a:prstGeom>
          <a:noFill/>
        </p:spPr>
        <p:txBody>
          <a:bodyPr wrap="square" rtlCol="0">
            <a:spAutoFit/>
          </a:bodyPr>
          <a:lstStyle/>
          <a:p>
            <a:r>
              <a:rPr lang="en-GB" b="1" dirty="0"/>
              <a:t>Budgeting Advance </a:t>
            </a:r>
            <a:r>
              <a:rPr lang="en-GB" dirty="0"/>
              <a:t>for £100-£800 Based on Circumstances</a:t>
            </a:r>
          </a:p>
          <a:p>
            <a:endParaRPr lang="en-GB" dirty="0"/>
          </a:p>
          <a:p>
            <a:endParaRPr lang="en-GB" dirty="0"/>
          </a:p>
          <a:p>
            <a:endParaRPr lang="en-GB" dirty="0"/>
          </a:p>
          <a:p>
            <a:endParaRPr lang="en-GB" dirty="0"/>
          </a:p>
          <a:p>
            <a:endParaRPr lang="en-GB" dirty="0"/>
          </a:p>
          <a:p>
            <a:pPr lvl="0"/>
            <a:r>
              <a:rPr lang="en-GB" b="1" dirty="0"/>
              <a:t>Budgeting</a:t>
            </a:r>
            <a:r>
              <a:rPr lang="en-GB" dirty="0"/>
              <a:t> </a:t>
            </a:r>
            <a:r>
              <a:rPr lang="en-GB" b="1" dirty="0"/>
              <a:t>Loan</a:t>
            </a:r>
            <a:r>
              <a:rPr lang="en-GB" dirty="0"/>
              <a:t> for £100-£800 Based on Circumstances</a:t>
            </a:r>
          </a:p>
        </p:txBody>
      </p:sp>
      <p:sp>
        <p:nvSpPr>
          <p:cNvPr id="5" name="Oval 4">
            <a:extLst>
              <a:ext uri="{FF2B5EF4-FFF2-40B4-BE49-F238E27FC236}">
                <a16:creationId xmlns:a16="http://schemas.microsoft.com/office/drawing/2014/main" id="{8D0A509C-15DB-97B1-F8A2-2FD35E0CBC37}"/>
              </a:ext>
            </a:extLst>
          </p:cNvPr>
          <p:cNvSpPr/>
          <p:nvPr/>
        </p:nvSpPr>
        <p:spPr>
          <a:xfrm>
            <a:off x="3298669" y="3501089"/>
            <a:ext cx="2186081" cy="691456"/>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C5B0685-A3FF-99B5-0E35-CF755C8A0E9A}"/>
              </a:ext>
            </a:extLst>
          </p:cNvPr>
          <p:cNvSpPr txBox="1"/>
          <p:nvPr/>
        </p:nvSpPr>
        <p:spPr>
          <a:xfrm>
            <a:off x="3497708" y="3587887"/>
            <a:ext cx="1785393" cy="584775"/>
          </a:xfrm>
          <a:prstGeom prst="rect">
            <a:avLst/>
          </a:prstGeom>
          <a:noFill/>
        </p:spPr>
        <p:txBody>
          <a:bodyPr wrap="square" rtlCol="0">
            <a:spAutoFit/>
          </a:bodyPr>
          <a:lstStyle/>
          <a:p>
            <a:pPr algn="ctr"/>
            <a:r>
              <a:rPr lang="en-GB" sz="1600" b="1" dirty="0"/>
              <a:t>For at Least 26 Weeks?</a:t>
            </a:r>
          </a:p>
        </p:txBody>
      </p:sp>
      <p:cxnSp>
        <p:nvCxnSpPr>
          <p:cNvPr id="7" name="Straight Arrow Connector 6">
            <a:extLst>
              <a:ext uri="{FF2B5EF4-FFF2-40B4-BE49-F238E27FC236}">
                <a16:creationId xmlns:a16="http://schemas.microsoft.com/office/drawing/2014/main" id="{04F69FAD-4D6B-AD72-A7C8-02FF2A44B840}"/>
              </a:ext>
            </a:extLst>
          </p:cNvPr>
          <p:cNvCxnSpPr>
            <a:cxnSpLocks/>
          </p:cNvCxnSpPr>
          <p:nvPr/>
        </p:nvCxnSpPr>
        <p:spPr>
          <a:xfrm>
            <a:off x="4834574" y="4308707"/>
            <a:ext cx="534839" cy="369982"/>
          </a:xfrm>
          <a:prstGeom prst="straightConnector1">
            <a:avLst/>
          </a:prstGeom>
          <a:ln w="698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89AD410-A6AF-5E93-6CF8-622E309FFEEA}"/>
              </a:ext>
            </a:extLst>
          </p:cNvPr>
          <p:cNvCxnSpPr>
            <a:cxnSpLocks/>
          </p:cNvCxnSpPr>
          <p:nvPr/>
        </p:nvCxnSpPr>
        <p:spPr>
          <a:xfrm flipV="1">
            <a:off x="4834574" y="2981536"/>
            <a:ext cx="503627" cy="435921"/>
          </a:xfrm>
          <a:prstGeom prst="straightConnector1">
            <a:avLst/>
          </a:prstGeom>
          <a:ln w="698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623C7AB-D5E9-0B1A-3B99-AA48F927D9E6}"/>
              </a:ext>
            </a:extLst>
          </p:cNvPr>
          <p:cNvCxnSpPr>
            <a:cxnSpLocks/>
          </p:cNvCxnSpPr>
          <p:nvPr/>
        </p:nvCxnSpPr>
        <p:spPr>
          <a:xfrm flipV="1">
            <a:off x="3059832" y="4182827"/>
            <a:ext cx="659315" cy="495862"/>
          </a:xfrm>
          <a:prstGeom prst="straightConnector1">
            <a:avLst/>
          </a:prstGeom>
          <a:ln w="698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1369643-73A3-FCEE-3199-EE73DB042ECC}"/>
              </a:ext>
            </a:extLst>
          </p:cNvPr>
          <p:cNvCxnSpPr>
            <a:cxnSpLocks/>
          </p:cNvCxnSpPr>
          <p:nvPr/>
        </p:nvCxnSpPr>
        <p:spPr>
          <a:xfrm>
            <a:off x="2935716" y="3123230"/>
            <a:ext cx="712773" cy="447464"/>
          </a:xfrm>
          <a:prstGeom prst="straightConnector1">
            <a:avLst/>
          </a:prstGeom>
          <a:ln w="698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448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25C2-1E6E-E428-55EC-54FF0FE53A5D}"/>
              </a:ext>
            </a:extLst>
          </p:cNvPr>
          <p:cNvSpPr>
            <a:spLocks noGrp="1"/>
          </p:cNvSpPr>
          <p:nvPr>
            <p:ph type="title"/>
          </p:nvPr>
        </p:nvSpPr>
        <p:spPr>
          <a:xfrm>
            <a:off x="-108520" y="839485"/>
            <a:ext cx="9252520" cy="573291"/>
          </a:xfrm>
          <a:solidFill>
            <a:schemeClr val="accent2"/>
          </a:solidFill>
        </p:spPr>
        <p:txBody>
          <a:bodyPr>
            <a:noAutofit/>
          </a:bodyPr>
          <a:lstStyle/>
          <a:p>
            <a:pPr algn="ctr"/>
            <a:r>
              <a:rPr lang="en-GB" sz="2800" b="1" dirty="0"/>
              <a:t>Things to Consider When Choosing a Loan</a:t>
            </a:r>
          </a:p>
        </p:txBody>
      </p:sp>
      <p:sp>
        <p:nvSpPr>
          <p:cNvPr id="3" name="Content Placeholder 2">
            <a:extLst>
              <a:ext uri="{FF2B5EF4-FFF2-40B4-BE49-F238E27FC236}">
                <a16:creationId xmlns:a16="http://schemas.microsoft.com/office/drawing/2014/main" id="{76B42402-D998-3442-FAE3-52AD544DF428}"/>
              </a:ext>
            </a:extLst>
          </p:cNvPr>
          <p:cNvSpPr txBox="1">
            <a:spLocks/>
          </p:cNvSpPr>
          <p:nvPr/>
        </p:nvSpPr>
        <p:spPr>
          <a:xfrm>
            <a:off x="395536" y="1772816"/>
            <a:ext cx="8162878" cy="417051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fontAlgn="auto">
              <a:spcAft>
                <a:spcPts val="0"/>
              </a:spcAft>
            </a:pPr>
            <a:r>
              <a:rPr lang="en-GB" sz="2400"/>
              <a:t>Shop Around &amp; Compare Deals</a:t>
            </a:r>
          </a:p>
          <a:p>
            <a:pPr fontAlgn="auto">
              <a:spcAft>
                <a:spcPts val="0"/>
              </a:spcAft>
            </a:pPr>
            <a:endParaRPr lang="en-GB" sz="1000"/>
          </a:p>
          <a:p>
            <a:pPr fontAlgn="auto">
              <a:spcAft>
                <a:spcPts val="0"/>
              </a:spcAft>
            </a:pPr>
            <a:r>
              <a:rPr lang="en-GB" sz="2400"/>
              <a:t>The Interest Rate &amp; Annual Percentage Rate (APR)</a:t>
            </a:r>
          </a:p>
          <a:p>
            <a:pPr fontAlgn="auto">
              <a:spcAft>
                <a:spcPts val="0"/>
              </a:spcAft>
            </a:pPr>
            <a:endParaRPr lang="en-GB" sz="1000"/>
          </a:p>
          <a:p>
            <a:pPr fontAlgn="auto">
              <a:spcAft>
                <a:spcPts val="0"/>
              </a:spcAft>
            </a:pPr>
            <a:r>
              <a:rPr lang="en-GB" sz="2400"/>
              <a:t>How Much You Will Repay </a:t>
            </a:r>
            <a:r>
              <a:rPr lang="en-GB" sz="2400" b="1"/>
              <a:t>In Total</a:t>
            </a:r>
          </a:p>
          <a:p>
            <a:pPr fontAlgn="auto">
              <a:spcAft>
                <a:spcPts val="0"/>
              </a:spcAft>
            </a:pPr>
            <a:endParaRPr lang="en-GB" sz="1000"/>
          </a:p>
          <a:p>
            <a:pPr fontAlgn="auto">
              <a:spcAft>
                <a:spcPts val="0"/>
              </a:spcAft>
            </a:pPr>
            <a:r>
              <a:rPr lang="en-GB" sz="2400"/>
              <a:t>Whether You Can Afford the Monthly Repayments</a:t>
            </a:r>
          </a:p>
          <a:p>
            <a:pPr fontAlgn="auto">
              <a:spcAft>
                <a:spcPts val="0"/>
              </a:spcAft>
            </a:pPr>
            <a:endParaRPr lang="en-GB" sz="1000"/>
          </a:p>
          <a:p>
            <a:pPr fontAlgn="auto">
              <a:spcAft>
                <a:spcPts val="0"/>
              </a:spcAft>
            </a:pPr>
            <a:r>
              <a:rPr lang="en-GB" sz="2400"/>
              <a:t>Are There Penalties for Missed or Late Payments?</a:t>
            </a:r>
          </a:p>
          <a:p>
            <a:pPr fontAlgn="auto">
              <a:spcAft>
                <a:spcPts val="0"/>
              </a:spcAft>
            </a:pPr>
            <a:endParaRPr lang="en-GB" sz="1000"/>
          </a:p>
          <a:p>
            <a:pPr fontAlgn="auto">
              <a:spcAft>
                <a:spcPts val="0"/>
              </a:spcAft>
            </a:pPr>
            <a:r>
              <a:rPr lang="en-GB" sz="2400"/>
              <a:t>The Cost per Week or Month &amp; Whether This Varies</a:t>
            </a:r>
          </a:p>
          <a:p>
            <a:pPr fontAlgn="auto">
              <a:spcAft>
                <a:spcPts val="0"/>
              </a:spcAft>
            </a:pPr>
            <a:endParaRPr lang="en-GB"/>
          </a:p>
          <a:p>
            <a:pPr fontAlgn="auto">
              <a:spcAft>
                <a:spcPts val="0"/>
              </a:spcAft>
            </a:pPr>
            <a:endParaRPr lang="en-GB" dirty="0"/>
          </a:p>
        </p:txBody>
      </p:sp>
    </p:spTree>
    <p:extLst>
      <p:ext uri="{BB962C8B-B14F-4D97-AF65-F5344CB8AC3E}">
        <p14:creationId xmlns:p14="http://schemas.microsoft.com/office/powerpoint/2010/main" val="1856242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E757-7620-AD90-8800-3CD79622F3F4}"/>
              </a:ext>
            </a:extLst>
          </p:cNvPr>
          <p:cNvSpPr>
            <a:spLocks noGrp="1"/>
          </p:cNvSpPr>
          <p:nvPr>
            <p:ph type="title"/>
          </p:nvPr>
        </p:nvSpPr>
        <p:spPr>
          <a:xfrm>
            <a:off x="-108520" y="830889"/>
            <a:ext cx="9433048" cy="653895"/>
          </a:xfrm>
          <a:solidFill>
            <a:schemeClr val="accent2"/>
          </a:solidFill>
        </p:spPr>
        <p:txBody>
          <a:bodyPr>
            <a:noAutofit/>
          </a:bodyPr>
          <a:lstStyle/>
          <a:p>
            <a:pPr algn="ctr"/>
            <a:r>
              <a:rPr lang="en-GB" sz="3200" b="1" dirty="0"/>
              <a:t>Avoid Exploitation</a:t>
            </a:r>
          </a:p>
        </p:txBody>
      </p:sp>
      <p:pic>
        <p:nvPicPr>
          <p:cNvPr id="3" name="Picture 2">
            <a:extLst>
              <a:ext uri="{FF2B5EF4-FFF2-40B4-BE49-F238E27FC236}">
                <a16:creationId xmlns:a16="http://schemas.microsoft.com/office/drawing/2014/main" id="{75118513-8F29-235C-21F0-44F170783865}"/>
              </a:ext>
            </a:extLst>
          </p:cNvPr>
          <p:cNvPicPr>
            <a:picLocks noChangeAspect="1"/>
          </p:cNvPicPr>
          <p:nvPr/>
        </p:nvPicPr>
        <p:blipFill>
          <a:blip r:embed="rId3"/>
          <a:stretch>
            <a:fillRect/>
          </a:stretch>
        </p:blipFill>
        <p:spPr>
          <a:xfrm>
            <a:off x="5461000" y="2204864"/>
            <a:ext cx="3683000" cy="3585647"/>
          </a:xfrm>
          <a:prstGeom prst="rect">
            <a:avLst/>
          </a:prstGeom>
        </p:spPr>
      </p:pic>
      <p:sp>
        <p:nvSpPr>
          <p:cNvPr id="4" name="Content Placeholder 2">
            <a:extLst>
              <a:ext uri="{FF2B5EF4-FFF2-40B4-BE49-F238E27FC236}">
                <a16:creationId xmlns:a16="http://schemas.microsoft.com/office/drawing/2014/main" id="{8B7C9F63-75D9-F899-AD3D-1D6BE3FADF4E}"/>
              </a:ext>
            </a:extLst>
          </p:cNvPr>
          <p:cNvSpPr txBox="1">
            <a:spLocks/>
          </p:cNvSpPr>
          <p:nvPr/>
        </p:nvSpPr>
        <p:spPr>
          <a:xfrm>
            <a:off x="-612576" y="1795073"/>
            <a:ext cx="9575800" cy="242601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fontAlgn="auto">
              <a:spcAft>
                <a:spcPts val="0"/>
              </a:spcAft>
            </a:pPr>
            <a:r>
              <a:rPr lang="en-GB" sz="2400" b="1" dirty="0"/>
              <a:t>Signs of Illegal Money Lending &amp; Loan Sharks</a:t>
            </a:r>
          </a:p>
          <a:p>
            <a:pPr fontAlgn="auto">
              <a:spcAft>
                <a:spcPts val="0"/>
              </a:spcAft>
            </a:pPr>
            <a:endParaRPr lang="en-GB" sz="2000" dirty="0"/>
          </a:p>
          <a:p>
            <a:pPr marL="1092600" indent="-457200" fontAlgn="auto">
              <a:spcAft>
                <a:spcPts val="0"/>
              </a:spcAft>
              <a:buFont typeface="Wingdings" panose="05000000000000000000" pitchFamily="2" charset="2"/>
              <a:buChar char="ü"/>
            </a:pPr>
            <a:r>
              <a:rPr lang="en-GB" sz="1800" dirty="0"/>
              <a:t>Little or No Paperwork</a:t>
            </a:r>
          </a:p>
          <a:p>
            <a:pPr marL="1092600" indent="-457200" fontAlgn="auto">
              <a:spcAft>
                <a:spcPts val="0"/>
              </a:spcAft>
              <a:buFont typeface="Wingdings" panose="05000000000000000000" pitchFamily="2" charset="2"/>
              <a:buChar char="ü"/>
            </a:pPr>
            <a:r>
              <a:rPr lang="en-GB" sz="1800" dirty="0"/>
              <a:t>Unclear about Interest Rates or Fees</a:t>
            </a:r>
          </a:p>
          <a:p>
            <a:pPr marL="1092600" indent="-457200" fontAlgn="auto">
              <a:spcAft>
                <a:spcPts val="0"/>
              </a:spcAft>
              <a:buFont typeface="Wingdings" panose="05000000000000000000" pitchFamily="2" charset="2"/>
              <a:buChar char="ü"/>
            </a:pPr>
            <a:r>
              <a:rPr lang="en-GB" sz="1800" dirty="0"/>
              <a:t>Increase the Debt or Add Charges</a:t>
            </a:r>
          </a:p>
          <a:p>
            <a:pPr marL="1092600" indent="-457200" fontAlgn="auto">
              <a:spcAft>
                <a:spcPts val="0"/>
              </a:spcAft>
              <a:buFont typeface="Wingdings" panose="05000000000000000000" pitchFamily="2" charset="2"/>
              <a:buChar char="ü"/>
            </a:pPr>
            <a:r>
              <a:rPr lang="en-GB" sz="1800" dirty="0"/>
              <a:t>Get Nasty &amp; Use Threats or Violence</a:t>
            </a:r>
          </a:p>
          <a:p>
            <a:pPr fontAlgn="auto">
              <a:spcAft>
                <a:spcPts val="0"/>
              </a:spcAft>
            </a:pPr>
            <a:endParaRPr lang="en-GB" dirty="0"/>
          </a:p>
        </p:txBody>
      </p:sp>
      <p:sp>
        <p:nvSpPr>
          <p:cNvPr id="5" name="TextBox 4">
            <a:extLst>
              <a:ext uri="{FF2B5EF4-FFF2-40B4-BE49-F238E27FC236}">
                <a16:creationId xmlns:a16="http://schemas.microsoft.com/office/drawing/2014/main" id="{87E8EC81-4708-7BB0-A0EC-703C8C87FEBC}"/>
              </a:ext>
            </a:extLst>
          </p:cNvPr>
          <p:cNvSpPr txBox="1"/>
          <p:nvPr/>
        </p:nvSpPr>
        <p:spPr>
          <a:xfrm>
            <a:off x="179512" y="4398629"/>
            <a:ext cx="47498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0300 555 2222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hlinkClick r:id="rId4"/>
              </a:rPr>
              <a:t>Stop Loan Sharks Project</a:t>
            </a:r>
            <a:endPar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200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Call for support, an intervention </a:t>
            </a:r>
            <a:br>
              <a:rPr kumimoji="0" lang="en-GB" sz="200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br>
            <a:r>
              <a:rPr kumimoji="0" lang="en-GB" sz="200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or to report a loan shark</a:t>
            </a:r>
            <a:r>
              <a:rPr kumimoji="0" lang="en-GB" sz="20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972495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6CF1D9-E0B8-C8EA-7695-05FEE6889C87}"/>
              </a:ext>
            </a:extLst>
          </p:cNvPr>
          <p:cNvSpPr txBox="1"/>
          <p:nvPr/>
        </p:nvSpPr>
        <p:spPr>
          <a:xfrm>
            <a:off x="-108519" y="2251601"/>
            <a:ext cx="9433048" cy="1323439"/>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effectLst/>
                <a:uLnTx/>
                <a:uFillTx/>
                <a:latin typeface="Century Gothic" panose="020B0502020202020204" pitchFamily="34" charset="0"/>
                <a:ea typeface="Cambria" panose="02040503050406030204" pitchFamily="18" charset="0"/>
                <a:cs typeface="Arabic Typesetting" panose="020B0604020202020204" pitchFamily="66" charset="-78"/>
              </a:rPr>
              <a:t>Questions?</a:t>
            </a:r>
          </a:p>
        </p:txBody>
      </p:sp>
    </p:spTree>
    <p:extLst>
      <p:ext uri="{BB962C8B-B14F-4D97-AF65-F5344CB8AC3E}">
        <p14:creationId xmlns:p14="http://schemas.microsoft.com/office/powerpoint/2010/main" val="3726691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5B7B91D-9EC0-B0E4-2ABA-AE00035AE14C}"/>
              </a:ext>
            </a:extLst>
          </p:cNvPr>
          <p:cNvSpPr/>
          <p:nvPr/>
        </p:nvSpPr>
        <p:spPr>
          <a:xfrm>
            <a:off x="4572000" y="1340768"/>
            <a:ext cx="3206423" cy="958357"/>
          </a:xfrm>
          <a:prstGeom prst="roundRect">
            <a:avLst/>
          </a:prstGeom>
          <a:solidFill>
            <a:srgbClr val="F04436"/>
          </a:solidFill>
          <a:ln w="12700" cap="flat" cmpd="sng" algn="ctr">
            <a:solidFill>
              <a:srgbClr val="F040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Financial Shock: </a:t>
            </a:r>
            <a:r>
              <a:rPr kumimoji="0" lang="en-GB" sz="2000" b="0" i="0" u="none" strike="noStrike" kern="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Looking At Income</a:t>
            </a:r>
            <a:endParaRPr kumimoji="0" lang="en-GB" sz="2400" b="0" i="0" u="none" strike="noStrike" kern="0" cap="none" spc="0" normalizeH="0" baseline="0" noProof="0" dirty="0">
              <a:ln>
                <a:noFill/>
              </a:ln>
              <a:solidFill>
                <a:prstClr val="white">
                  <a:lumMod val="95000"/>
                </a:prstClr>
              </a:solidFill>
              <a:effectLst/>
              <a:uLnTx/>
              <a:uFillTx/>
              <a:latin typeface="Century Gothic" panose="020B0502020202020204" pitchFamily="34" charset="0"/>
              <a:ea typeface="+mn-ea"/>
              <a:cs typeface="+mn-cs"/>
            </a:endParaRPr>
          </a:p>
        </p:txBody>
      </p:sp>
      <p:sp>
        <p:nvSpPr>
          <p:cNvPr id="4" name="Rectangle: Rounded Corners 3">
            <a:extLst>
              <a:ext uri="{FF2B5EF4-FFF2-40B4-BE49-F238E27FC236}">
                <a16:creationId xmlns:a16="http://schemas.microsoft.com/office/drawing/2014/main" id="{BD2F6A2A-5438-9D41-7270-060B11B122FE}"/>
              </a:ext>
            </a:extLst>
          </p:cNvPr>
          <p:cNvSpPr/>
          <p:nvPr/>
        </p:nvSpPr>
        <p:spPr>
          <a:xfrm>
            <a:off x="1397716" y="2875583"/>
            <a:ext cx="3004308" cy="1010265"/>
          </a:xfrm>
          <a:prstGeom prst="roundRect">
            <a:avLst/>
          </a:prstGeom>
          <a:solidFill>
            <a:schemeClr val="accent5">
              <a:lumMod val="60000"/>
              <a:lumOff val="40000"/>
            </a:schemeClr>
          </a:solidFill>
          <a:ln w="12700" cap="flat" cmpd="sng" algn="ctr">
            <a:solidFill>
              <a:srgbClr val="46C7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Financial Help: </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Regular Bills</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Rectangle: Rounded Corners 4">
            <a:extLst>
              <a:ext uri="{FF2B5EF4-FFF2-40B4-BE49-F238E27FC236}">
                <a16:creationId xmlns:a16="http://schemas.microsoft.com/office/drawing/2014/main" id="{54290151-1269-5424-0302-B06B1023A8C0}"/>
              </a:ext>
            </a:extLst>
          </p:cNvPr>
          <p:cNvSpPr/>
          <p:nvPr/>
        </p:nvSpPr>
        <p:spPr>
          <a:xfrm>
            <a:off x="2838021" y="4094536"/>
            <a:ext cx="3128006" cy="1010265"/>
          </a:xfrm>
          <a:prstGeom prst="roundRect">
            <a:avLst/>
          </a:prstGeom>
          <a:solidFill>
            <a:srgbClr val="FF8837"/>
          </a:solidFill>
          <a:ln w="12700" cap="flat" cmpd="sng" algn="ctr">
            <a:solidFill>
              <a:srgbClr val="FF88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Financial  Deficit: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Loans &amp; Debt</a:t>
            </a:r>
          </a:p>
        </p:txBody>
      </p:sp>
      <p:sp>
        <p:nvSpPr>
          <p:cNvPr id="6" name="Rectangle: Rounded Corners 5">
            <a:extLst>
              <a:ext uri="{FF2B5EF4-FFF2-40B4-BE49-F238E27FC236}">
                <a16:creationId xmlns:a16="http://schemas.microsoft.com/office/drawing/2014/main" id="{C07F3A24-C0E9-F3E8-9E3B-D51929DD06D2}"/>
              </a:ext>
            </a:extLst>
          </p:cNvPr>
          <p:cNvSpPr/>
          <p:nvPr/>
        </p:nvSpPr>
        <p:spPr>
          <a:xfrm>
            <a:off x="1430806" y="1340768"/>
            <a:ext cx="3027757" cy="1010265"/>
          </a:xfrm>
          <a:prstGeom prst="roundRect">
            <a:avLst/>
          </a:prstGeom>
          <a:solidFill>
            <a:srgbClr val="FDF871"/>
          </a:solidFill>
          <a:ln w="12700" cap="flat" cmpd="sng" algn="ctr">
            <a:solidFill>
              <a:srgbClr val="FDF87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Financial Worry: </a:t>
            </a:r>
            <a:b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An Introduction</a:t>
            </a:r>
            <a:endParaRPr kumimoji="0" lang="en-GB" sz="24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Rectangle: Rounded Corners 6">
            <a:extLst>
              <a:ext uri="{FF2B5EF4-FFF2-40B4-BE49-F238E27FC236}">
                <a16:creationId xmlns:a16="http://schemas.microsoft.com/office/drawing/2014/main" id="{6D2BF97A-A9FE-6C5C-C008-C1BF9EFC7422}"/>
              </a:ext>
            </a:extLst>
          </p:cNvPr>
          <p:cNvSpPr/>
          <p:nvPr/>
        </p:nvSpPr>
        <p:spPr>
          <a:xfrm>
            <a:off x="4575178" y="2875582"/>
            <a:ext cx="3027756" cy="1010265"/>
          </a:xfrm>
          <a:prstGeom prst="roundRect">
            <a:avLst/>
          </a:prstGeom>
          <a:solidFill>
            <a:srgbClr val="299735"/>
          </a:solidFill>
          <a:ln w="12700" cap="flat" cmpd="sng" algn="ctr">
            <a:solidFill>
              <a:srgbClr val="29973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Financial Future: </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Adjusting Your Budget </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37245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F112-0ADF-16AD-6CE7-51961E38104A}"/>
              </a:ext>
            </a:extLst>
          </p:cNvPr>
          <p:cNvSpPr txBox="1">
            <a:spLocks/>
          </p:cNvSpPr>
          <p:nvPr/>
        </p:nvSpPr>
        <p:spPr>
          <a:xfrm>
            <a:off x="1547664" y="620688"/>
            <a:ext cx="7344816" cy="450783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fontAlgn="auto">
              <a:spcAft>
                <a:spcPts val="0"/>
              </a:spcAft>
            </a:pPr>
            <a:r>
              <a:rPr lang="en-GB" sz="2400" b="1" dirty="0"/>
              <a:t>ACTIVITY: Look Again at the Financial Worry Written Down at the Start</a:t>
            </a:r>
            <a:br>
              <a:rPr lang="en-GB" sz="2400" b="1" dirty="0"/>
            </a:br>
            <a:br>
              <a:rPr lang="en-GB" sz="2400" b="1" dirty="0"/>
            </a:br>
            <a:r>
              <a:rPr lang="en-GB" sz="2400" dirty="0"/>
              <a:t>What Are Your Next Steps?</a:t>
            </a:r>
            <a:br>
              <a:rPr lang="en-GB" sz="2400" dirty="0"/>
            </a:br>
            <a:br>
              <a:rPr lang="en-GB" sz="2400" dirty="0"/>
            </a:br>
            <a:r>
              <a:rPr lang="en-GB" sz="2400" dirty="0"/>
              <a:t>What Resources Might Be Useful?</a:t>
            </a:r>
            <a:br>
              <a:rPr lang="en-GB" sz="2400" dirty="0"/>
            </a:br>
            <a:br>
              <a:rPr lang="en-GB" sz="2400" dirty="0"/>
            </a:br>
            <a:r>
              <a:rPr lang="en-GB" sz="2400" dirty="0"/>
              <a:t>What Might You Be Entitled To?</a:t>
            </a:r>
            <a:br>
              <a:rPr lang="en-GB" sz="2400" dirty="0"/>
            </a:br>
            <a:br>
              <a:rPr lang="en-GB" sz="2400" dirty="0"/>
            </a:br>
            <a:r>
              <a:rPr lang="en-GB" sz="2400" dirty="0"/>
              <a:t>Whose Support Might You Need?</a:t>
            </a:r>
            <a:br>
              <a:rPr lang="en-GB" sz="2400" dirty="0"/>
            </a:br>
            <a:br>
              <a:rPr lang="en-GB" sz="2400" dirty="0"/>
            </a:br>
            <a:r>
              <a:rPr lang="en-GB" sz="2400" dirty="0"/>
              <a:t>When Will You Take Action?</a:t>
            </a:r>
          </a:p>
        </p:txBody>
      </p:sp>
    </p:spTree>
    <p:extLst>
      <p:ext uri="{BB962C8B-B14F-4D97-AF65-F5344CB8AC3E}">
        <p14:creationId xmlns:p14="http://schemas.microsoft.com/office/powerpoint/2010/main" val="182080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4AE681-799D-B442-4A19-C18FCB90B5CC}"/>
              </a:ext>
            </a:extLst>
          </p:cNvPr>
          <p:cNvSpPr txBox="1"/>
          <p:nvPr/>
        </p:nvSpPr>
        <p:spPr>
          <a:xfrm>
            <a:off x="1724933" y="620688"/>
            <a:ext cx="5694134" cy="830997"/>
          </a:xfrm>
          <a:prstGeom prst="rect">
            <a:avLst/>
          </a:prstGeom>
          <a:noFill/>
        </p:spPr>
        <p:txBody>
          <a:bodyPr wrap="square" rtlCol="0">
            <a:spAutoFit/>
          </a:bodyPr>
          <a:lstStyle/>
          <a:p>
            <a:pPr algn="ctr" fontAlgn="auto">
              <a:spcBef>
                <a:spcPts val="0"/>
              </a:spcBef>
              <a:spcAft>
                <a:spcPts val="0"/>
              </a:spcAft>
              <a:defRPr/>
            </a:pPr>
            <a:r>
              <a:rPr lang="en-GB" sz="4800" b="1" dirty="0">
                <a:solidFill>
                  <a:prstClr val="black"/>
                </a:solidFill>
                <a:latin typeface="Calibri" panose="020F0502020204030204"/>
                <a:cs typeface="+mn-cs"/>
              </a:rPr>
              <a:t>Course Proceedings</a:t>
            </a:r>
          </a:p>
        </p:txBody>
      </p:sp>
      <p:sp>
        <p:nvSpPr>
          <p:cNvPr id="5" name="Content Placeholder 2">
            <a:extLst>
              <a:ext uri="{FF2B5EF4-FFF2-40B4-BE49-F238E27FC236}">
                <a16:creationId xmlns:a16="http://schemas.microsoft.com/office/drawing/2014/main" id="{0D664015-057B-F591-3B7D-EF99DC69A2E3}"/>
              </a:ext>
            </a:extLst>
          </p:cNvPr>
          <p:cNvSpPr txBox="1">
            <a:spLocks/>
          </p:cNvSpPr>
          <p:nvPr/>
        </p:nvSpPr>
        <p:spPr>
          <a:xfrm>
            <a:off x="2267744" y="1916832"/>
            <a:ext cx="5694134" cy="336598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Ask Questions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Join in with the Interactive sections</a:t>
            </a:r>
            <a:endParaRPr kumimoji="0" lang="en-GB" sz="32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Learn from One Another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32335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0128A1-C669-4D4F-4B2B-247771AE62FB}"/>
              </a:ext>
            </a:extLst>
          </p:cNvPr>
          <p:cNvSpPr txBox="1"/>
          <p:nvPr/>
        </p:nvSpPr>
        <p:spPr>
          <a:xfrm flipH="1">
            <a:off x="144016" y="2694111"/>
            <a:ext cx="9143999" cy="461665"/>
          </a:xfrm>
          <a:prstGeom prst="rect">
            <a:avLst/>
          </a:prstGeom>
          <a:noFill/>
        </p:spPr>
        <p:txBody>
          <a:bodyPr wrap="square" rtlCol="0">
            <a:spAutoFit/>
          </a:bodyPr>
          <a:lstStyle/>
          <a:p>
            <a:r>
              <a:rPr lang="en-GB" sz="2400" b="1" dirty="0"/>
              <a:t>https://www.rochester.anglican.org/community-engagement</a:t>
            </a:r>
          </a:p>
        </p:txBody>
      </p:sp>
      <p:sp>
        <p:nvSpPr>
          <p:cNvPr id="3" name="TextBox 2">
            <a:extLst>
              <a:ext uri="{FF2B5EF4-FFF2-40B4-BE49-F238E27FC236}">
                <a16:creationId xmlns:a16="http://schemas.microsoft.com/office/drawing/2014/main" id="{8CCBE5F0-BDE7-F78C-A436-9DB1499C5B8F}"/>
              </a:ext>
            </a:extLst>
          </p:cNvPr>
          <p:cNvSpPr txBox="1"/>
          <p:nvPr/>
        </p:nvSpPr>
        <p:spPr>
          <a:xfrm>
            <a:off x="539552" y="3933056"/>
            <a:ext cx="8352928" cy="523220"/>
          </a:xfrm>
          <a:prstGeom prst="rect">
            <a:avLst/>
          </a:prstGeom>
          <a:noFill/>
        </p:spPr>
        <p:txBody>
          <a:bodyPr wrap="square" rtlCol="0">
            <a:spAutoFit/>
          </a:bodyPr>
          <a:lstStyle/>
          <a:p>
            <a:r>
              <a:rPr lang="en-GB" sz="2800" b="1" dirty="0"/>
              <a:t>Magali.vanderMerwe@rochester.anglican.org</a:t>
            </a:r>
          </a:p>
        </p:txBody>
      </p:sp>
      <p:sp>
        <p:nvSpPr>
          <p:cNvPr id="4" name="TextBox 3">
            <a:extLst>
              <a:ext uri="{FF2B5EF4-FFF2-40B4-BE49-F238E27FC236}">
                <a16:creationId xmlns:a16="http://schemas.microsoft.com/office/drawing/2014/main" id="{DBFAAB0E-6DF5-AC1A-ABA8-B7265039F87F}"/>
              </a:ext>
            </a:extLst>
          </p:cNvPr>
          <p:cNvSpPr txBox="1"/>
          <p:nvPr/>
        </p:nvSpPr>
        <p:spPr>
          <a:xfrm>
            <a:off x="1942914" y="1243642"/>
            <a:ext cx="5258171" cy="707886"/>
          </a:xfrm>
          <a:prstGeom prst="rect">
            <a:avLst/>
          </a:prstGeom>
          <a:noFill/>
        </p:spPr>
        <p:txBody>
          <a:bodyPr wrap="none" rtlCol="0">
            <a:spAutoFit/>
          </a:bodyPr>
          <a:lstStyle/>
          <a:p>
            <a:r>
              <a:rPr lang="en-GB" sz="4000" b="1" dirty="0"/>
              <a:t>Further information :</a:t>
            </a:r>
          </a:p>
        </p:txBody>
      </p:sp>
    </p:spTree>
    <p:extLst>
      <p:ext uri="{BB962C8B-B14F-4D97-AF65-F5344CB8AC3E}">
        <p14:creationId xmlns:p14="http://schemas.microsoft.com/office/powerpoint/2010/main" val="2615126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pan, close&#10;&#10;Description automatically generated">
            <a:extLst>
              <a:ext uri="{FF2B5EF4-FFF2-40B4-BE49-F238E27FC236}">
                <a16:creationId xmlns:a16="http://schemas.microsoft.com/office/drawing/2014/main" id="{19C2D5AA-0B4D-1914-9408-35FA4648F3E1}"/>
              </a:ext>
            </a:extLst>
          </p:cNvPr>
          <p:cNvPicPr>
            <a:picLocks noChangeAspect="1"/>
          </p:cNvPicPr>
          <p:nvPr/>
        </p:nvPicPr>
        <p:blipFill>
          <a:blip r:embed="rId3" cstate="print">
            <a:alphaModFix amt="81000"/>
            <a:extLst>
              <a:ext uri="{28A0092B-C50C-407E-A947-70E740481C1C}">
                <a14:useLocalDpi xmlns:a14="http://schemas.microsoft.com/office/drawing/2010/main" val="0"/>
              </a:ext>
            </a:extLst>
          </a:blip>
          <a:stretch>
            <a:fillRect/>
          </a:stretch>
        </p:blipFill>
        <p:spPr>
          <a:xfrm>
            <a:off x="-130241" y="-1035496"/>
            <a:ext cx="9404482" cy="7061249"/>
          </a:xfrm>
          <a:prstGeom prst="rect">
            <a:avLst/>
          </a:prstGeom>
        </p:spPr>
      </p:pic>
      <p:sp>
        <p:nvSpPr>
          <p:cNvPr id="2" name="TextBox 1">
            <a:extLst>
              <a:ext uri="{FF2B5EF4-FFF2-40B4-BE49-F238E27FC236}">
                <a16:creationId xmlns:a16="http://schemas.microsoft.com/office/drawing/2014/main" id="{2EAB3262-997D-D8BB-FB67-D7816380F381}"/>
              </a:ext>
            </a:extLst>
          </p:cNvPr>
          <p:cNvSpPr txBox="1"/>
          <p:nvPr/>
        </p:nvSpPr>
        <p:spPr>
          <a:xfrm>
            <a:off x="0" y="982176"/>
            <a:ext cx="8973878" cy="4893647"/>
          </a:xfrm>
          <a:prstGeom prst="rect">
            <a:avLst/>
          </a:prstGeom>
          <a:noFill/>
        </p:spPr>
        <p:txBody>
          <a:bodyPr wrap="square" rtlCol="0">
            <a:spAutoFit/>
          </a:bodyPr>
          <a:lstStyle/>
          <a:p>
            <a:pPr algn="ctr"/>
            <a:r>
              <a:rPr lang="en-GB" sz="7200" b="1" dirty="0">
                <a:solidFill>
                  <a:schemeClr val="bg1"/>
                </a:solidFill>
                <a:latin typeface="Century Gothic" panose="020B0502020202020204" pitchFamily="34" charset="0"/>
              </a:rPr>
              <a:t>Thank You for attending our Money Matters Course</a:t>
            </a:r>
          </a:p>
          <a:p>
            <a:pPr algn="ctr"/>
            <a:endParaRPr lang="en-GB" sz="2400" dirty="0"/>
          </a:p>
        </p:txBody>
      </p:sp>
    </p:spTree>
    <p:extLst>
      <p:ext uri="{BB962C8B-B14F-4D97-AF65-F5344CB8AC3E}">
        <p14:creationId xmlns:p14="http://schemas.microsoft.com/office/powerpoint/2010/main" val="191744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92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9C3505-4C90-ED87-8D7C-D4D27452B17F}"/>
              </a:ext>
            </a:extLst>
          </p:cNvPr>
          <p:cNvSpPr txBox="1">
            <a:spLocks/>
          </p:cNvSpPr>
          <p:nvPr/>
        </p:nvSpPr>
        <p:spPr>
          <a:xfrm>
            <a:off x="1589476" y="476672"/>
            <a:ext cx="5965048" cy="1232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j-ea"/>
                <a:cs typeface="+mj-cs"/>
              </a:rPr>
              <a:t>Course Expectations</a:t>
            </a:r>
          </a:p>
        </p:txBody>
      </p:sp>
      <p:sp>
        <p:nvSpPr>
          <p:cNvPr id="6" name="Content Placeholder 2">
            <a:extLst>
              <a:ext uri="{FF2B5EF4-FFF2-40B4-BE49-F238E27FC236}">
                <a16:creationId xmlns:a16="http://schemas.microsoft.com/office/drawing/2014/main" id="{BF01F34C-BAF4-D22E-C833-8E38DAEF93C7}"/>
              </a:ext>
            </a:extLst>
          </p:cNvPr>
          <p:cNvSpPr txBox="1">
            <a:spLocks/>
          </p:cNvSpPr>
          <p:nvPr/>
        </p:nvSpPr>
        <p:spPr>
          <a:xfrm>
            <a:off x="539552" y="1709123"/>
            <a:ext cx="8215953" cy="35625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This Course is Informal – Have Fun!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Don’t Assume Knowledge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200" b="0" i="1"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Just because something seems obvious to you does not mean it will be obvious to everyone!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000" b="0" i="1"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Allow</a:t>
            </a:r>
            <a:r>
              <a:rPr kumimoji="0" lang="en-GB" sz="2600" b="1"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 </a:t>
            </a:r>
            <a:r>
              <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Everyone to Make Their Own Decisions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rPr>
              <a:t>Do Put Into Practice What You Learn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6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7605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1C28C1-4779-4500-63E9-E010D7823061}"/>
              </a:ext>
            </a:extLst>
          </p:cNvPr>
          <p:cNvSpPr txBox="1"/>
          <p:nvPr/>
        </p:nvSpPr>
        <p:spPr>
          <a:xfrm>
            <a:off x="1724933" y="476672"/>
            <a:ext cx="5694134" cy="707886"/>
          </a:xfrm>
          <a:prstGeom prst="rect">
            <a:avLst/>
          </a:prstGeom>
          <a:noFill/>
        </p:spPr>
        <p:txBody>
          <a:bodyPr wrap="square" rtlCol="0">
            <a:spAutoFit/>
          </a:bodyPr>
          <a:lstStyle/>
          <a:p>
            <a:pPr algn="ctr" fontAlgn="auto">
              <a:spcBef>
                <a:spcPts val="0"/>
              </a:spcBef>
              <a:spcAft>
                <a:spcPts val="0"/>
              </a:spcAft>
              <a:defRPr/>
            </a:pPr>
            <a:r>
              <a:rPr lang="en-GB" sz="4000" b="1" dirty="0">
                <a:solidFill>
                  <a:prstClr val="black"/>
                </a:solidFill>
                <a:latin typeface="Calibri" panose="020F0502020204030204"/>
                <a:cs typeface="+mn-cs"/>
              </a:rPr>
              <a:t>Course Structure</a:t>
            </a:r>
          </a:p>
        </p:txBody>
      </p:sp>
      <p:grpSp>
        <p:nvGrpSpPr>
          <p:cNvPr id="4" name="Group 3">
            <a:extLst>
              <a:ext uri="{FF2B5EF4-FFF2-40B4-BE49-F238E27FC236}">
                <a16:creationId xmlns:a16="http://schemas.microsoft.com/office/drawing/2014/main" id="{5073952D-F705-54C3-4879-DAD25ADF2B71}"/>
              </a:ext>
            </a:extLst>
          </p:cNvPr>
          <p:cNvGrpSpPr/>
          <p:nvPr/>
        </p:nvGrpSpPr>
        <p:grpSpPr>
          <a:xfrm>
            <a:off x="279229" y="1520788"/>
            <a:ext cx="8433231" cy="3816183"/>
            <a:chOff x="1178553" y="1630983"/>
            <a:chExt cx="9660419" cy="4588232"/>
          </a:xfrm>
        </p:grpSpPr>
        <p:pic>
          <p:nvPicPr>
            <p:cNvPr id="5" name="Picture 4">
              <a:extLst>
                <a:ext uri="{FF2B5EF4-FFF2-40B4-BE49-F238E27FC236}">
                  <a16:creationId xmlns:a16="http://schemas.microsoft.com/office/drawing/2014/main" id="{6253BC20-911B-957F-C7D6-B7A8C18B4531}"/>
                </a:ext>
              </a:extLst>
            </p:cNvPr>
            <p:cNvPicPr>
              <a:picLocks noChangeAspect="1"/>
            </p:cNvPicPr>
            <p:nvPr/>
          </p:nvPicPr>
          <p:blipFill rotWithShape="1">
            <a:blip r:embed="rId3"/>
            <a:srcRect l="38572" t="16717" r="55038" b="11145"/>
            <a:stretch/>
          </p:blipFill>
          <p:spPr>
            <a:xfrm>
              <a:off x="2802106" y="1630983"/>
              <a:ext cx="914400" cy="3232198"/>
            </a:xfrm>
            <a:prstGeom prst="rect">
              <a:avLst/>
            </a:prstGeom>
          </p:spPr>
        </p:pic>
        <p:sp>
          <p:nvSpPr>
            <p:cNvPr id="6" name="Rectangle: Rounded Corners 5">
              <a:extLst>
                <a:ext uri="{FF2B5EF4-FFF2-40B4-BE49-F238E27FC236}">
                  <a16:creationId xmlns:a16="http://schemas.microsoft.com/office/drawing/2014/main" id="{55AD66A6-802A-4625-409D-063EF9AD2A27}"/>
                </a:ext>
              </a:extLst>
            </p:cNvPr>
            <p:cNvSpPr/>
            <p:nvPr/>
          </p:nvSpPr>
          <p:spPr>
            <a:xfrm>
              <a:off x="7165956" y="1693684"/>
              <a:ext cx="3673016" cy="1152241"/>
            </a:xfrm>
            <a:prstGeom prst="roundRect">
              <a:avLst/>
            </a:prstGeom>
            <a:solidFill>
              <a:srgbClr val="F04436"/>
            </a:solidFill>
            <a:ln w="12700" cap="flat" cmpd="sng" algn="ctr">
              <a:solidFill>
                <a:srgbClr val="F0404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Financial Shock: </a:t>
              </a:r>
              <a:r>
                <a:rPr kumimoji="0" lang="en-GB" sz="2000" b="0" i="0" u="none" strike="noStrike" kern="0" cap="none" spc="0" normalizeH="0" baseline="0" noProof="0" dirty="0">
                  <a:ln>
                    <a:noFill/>
                  </a:ln>
                  <a:solidFill>
                    <a:prstClr val="white">
                      <a:lumMod val="95000"/>
                    </a:prstClr>
                  </a:solidFill>
                  <a:effectLst/>
                  <a:uLnTx/>
                  <a:uFillTx/>
                  <a:latin typeface="Century Gothic" panose="020B0502020202020204" pitchFamily="34" charset="0"/>
                  <a:ea typeface="+mn-ea"/>
                  <a:cs typeface="+mn-cs"/>
                </a:rPr>
                <a:t>Looking At Income</a:t>
              </a:r>
              <a:endParaRPr kumimoji="0" lang="en-GB" sz="2400" b="0" i="0" u="none" strike="noStrike" kern="0" cap="none" spc="0" normalizeH="0" baseline="0" noProof="0" dirty="0">
                <a:ln>
                  <a:noFill/>
                </a:ln>
                <a:solidFill>
                  <a:prstClr val="white">
                    <a:lumMod val="95000"/>
                  </a:prstClr>
                </a:solidFill>
                <a:effectLst/>
                <a:uLnTx/>
                <a:uFillTx/>
                <a:latin typeface="Century Gothic" panose="020B0502020202020204" pitchFamily="34" charset="0"/>
                <a:ea typeface="+mn-ea"/>
                <a:cs typeface="+mn-cs"/>
              </a:endParaRPr>
            </a:p>
          </p:txBody>
        </p:sp>
        <p:sp>
          <p:nvSpPr>
            <p:cNvPr id="7" name="Rectangle: Rounded Corners 6">
              <a:extLst>
                <a:ext uri="{FF2B5EF4-FFF2-40B4-BE49-F238E27FC236}">
                  <a16:creationId xmlns:a16="http://schemas.microsoft.com/office/drawing/2014/main" id="{AC6AC4FC-01E2-634C-215F-785C78ED9883}"/>
                </a:ext>
              </a:extLst>
            </p:cNvPr>
            <p:cNvSpPr/>
            <p:nvPr/>
          </p:nvSpPr>
          <p:spPr>
            <a:xfrm>
              <a:off x="3529756" y="3539006"/>
              <a:ext cx="3441489" cy="1214651"/>
            </a:xfrm>
            <a:prstGeom prst="roundRect">
              <a:avLst/>
            </a:prstGeom>
            <a:solidFill>
              <a:schemeClr val="accent5">
                <a:lumMod val="60000"/>
                <a:lumOff val="40000"/>
              </a:schemeClr>
            </a:solidFill>
            <a:ln w="12700" cap="flat" cmpd="sng" algn="ctr">
              <a:solidFill>
                <a:srgbClr val="46C7E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Financial Help: </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Regular Bills</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Rectangle: Rounded Corners 7">
              <a:extLst>
                <a:ext uri="{FF2B5EF4-FFF2-40B4-BE49-F238E27FC236}">
                  <a16:creationId xmlns:a16="http://schemas.microsoft.com/office/drawing/2014/main" id="{58C67ABC-60FB-0100-F364-DED0C435FD35}"/>
                </a:ext>
              </a:extLst>
            </p:cNvPr>
            <p:cNvSpPr/>
            <p:nvPr/>
          </p:nvSpPr>
          <p:spPr>
            <a:xfrm>
              <a:off x="5179652" y="5004564"/>
              <a:ext cx="3583188" cy="1214651"/>
            </a:xfrm>
            <a:prstGeom prst="roundRect">
              <a:avLst/>
            </a:prstGeom>
            <a:solidFill>
              <a:srgbClr val="FF8837"/>
            </a:solidFill>
            <a:ln w="12700" cap="flat" cmpd="sng" algn="ctr">
              <a:solidFill>
                <a:srgbClr val="FF883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Financial  Deficit: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Loans &amp; Debt</a:t>
              </a:r>
            </a:p>
          </p:txBody>
        </p:sp>
        <p:sp>
          <p:nvSpPr>
            <p:cNvPr id="9" name="Rectangle: Rounded Corners 8">
              <a:extLst>
                <a:ext uri="{FF2B5EF4-FFF2-40B4-BE49-F238E27FC236}">
                  <a16:creationId xmlns:a16="http://schemas.microsoft.com/office/drawing/2014/main" id="{ADF216AC-3E6C-66C1-D20C-5F4274CDC927}"/>
                </a:ext>
              </a:extLst>
            </p:cNvPr>
            <p:cNvSpPr/>
            <p:nvPr/>
          </p:nvSpPr>
          <p:spPr>
            <a:xfrm>
              <a:off x="3567662" y="1693684"/>
              <a:ext cx="3468351" cy="1214651"/>
            </a:xfrm>
            <a:prstGeom prst="roundRect">
              <a:avLst/>
            </a:prstGeom>
            <a:solidFill>
              <a:srgbClr val="FDF871"/>
            </a:solidFill>
            <a:ln w="12700" cap="flat" cmpd="sng" algn="ctr">
              <a:solidFill>
                <a:srgbClr val="FDF87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Financial Worry: </a:t>
              </a:r>
              <a:b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en-GB"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An Introduction</a:t>
              </a:r>
              <a:endParaRPr kumimoji="0" lang="en-GB" sz="24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0" name="TextBox 9">
              <a:extLst>
                <a:ext uri="{FF2B5EF4-FFF2-40B4-BE49-F238E27FC236}">
                  <a16:creationId xmlns:a16="http://schemas.microsoft.com/office/drawing/2014/main" id="{CE1D4D52-5A79-D85C-2F7F-2FAC7539A6FA}"/>
                </a:ext>
              </a:extLst>
            </p:cNvPr>
            <p:cNvSpPr txBox="1"/>
            <p:nvPr/>
          </p:nvSpPr>
          <p:spPr>
            <a:xfrm>
              <a:off x="1195593" y="2000331"/>
              <a:ext cx="206371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cs typeface="+mn-cs"/>
                </a:rPr>
                <a:t>Session 1 </a:t>
              </a:r>
            </a:p>
          </p:txBody>
        </p:sp>
        <p:sp>
          <p:nvSpPr>
            <p:cNvPr id="11" name="TextBox 10">
              <a:extLst>
                <a:ext uri="{FF2B5EF4-FFF2-40B4-BE49-F238E27FC236}">
                  <a16:creationId xmlns:a16="http://schemas.microsoft.com/office/drawing/2014/main" id="{C90A7898-557B-6F16-2EFE-E46EE2396E4A}"/>
                </a:ext>
              </a:extLst>
            </p:cNvPr>
            <p:cNvSpPr txBox="1"/>
            <p:nvPr/>
          </p:nvSpPr>
          <p:spPr>
            <a:xfrm>
              <a:off x="1178553" y="3814955"/>
              <a:ext cx="2339602" cy="5550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latin typeface="Century Gothic" panose="020B0502020202020204" pitchFamily="34" charset="0"/>
                  <a:cs typeface="+mn-cs"/>
                </a:rPr>
                <a:t>Session 2 </a:t>
              </a:r>
            </a:p>
          </p:txBody>
        </p:sp>
        <p:sp>
          <p:nvSpPr>
            <p:cNvPr id="12" name="Rectangle: Rounded Corners 11">
              <a:extLst>
                <a:ext uri="{FF2B5EF4-FFF2-40B4-BE49-F238E27FC236}">
                  <a16:creationId xmlns:a16="http://schemas.microsoft.com/office/drawing/2014/main" id="{0F509AFE-61AD-22CA-4670-B9C1979CC591}"/>
                </a:ext>
              </a:extLst>
            </p:cNvPr>
            <p:cNvSpPr/>
            <p:nvPr/>
          </p:nvSpPr>
          <p:spPr>
            <a:xfrm>
              <a:off x="7169597" y="3539005"/>
              <a:ext cx="3468349" cy="1214651"/>
            </a:xfrm>
            <a:prstGeom prst="roundRect">
              <a:avLst/>
            </a:prstGeom>
            <a:solidFill>
              <a:srgbClr val="299735"/>
            </a:solidFill>
            <a:ln w="12700" cap="flat" cmpd="sng" algn="ctr">
              <a:solidFill>
                <a:srgbClr val="29973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Financial Future: </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Adjusting Your Budget </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Tree>
    <p:extLst>
      <p:ext uri="{BB962C8B-B14F-4D97-AF65-F5344CB8AC3E}">
        <p14:creationId xmlns:p14="http://schemas.microsoft.com/office/powerpoint/2010/main" val="270311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797C7-40FE-5A91-CDC5-4DAE5FB530DC}"/>
              </a:ext>
            </a:extLst>
          </p:cNvPr>
          <p:cNvSpPr txBox="1"/>
          <p:nvPr/>
        </p:nvSpPr>
        <p:spPr>
          <a:xfrm>
            <a:off x="-108520" y="836712"/>
            <a:ext cx="9469559" cy="1323439"/>
          </a:xfrm>
          <a:prstGeom prst="rect">
            <a:avLst/>
          </a:prstGeom>
          <a:solidFill>
            <a:schemeClr val="accent5">
              <a:lumMod val="40000"/>
              <a:lumOff val="60000"/>
            </a:schemeClr>
          </a:solidFill>
        </p:spPr>
        <p:txBody>
          <a:bodyPr wrap="square" rtlCol="0">
            <a:spAutoFit/>
          </a:bodyPr>
          <a:lstStyle/>
          <a:p>
            <a:pPr algn="ctr"/>
            <a:r>
              <a:rPr lang="en-GB" sz="8000" b="1" dirty="0"/>
              <a:t>Financial  Help </a:t>
            </a:r>
          </a:p>
        </p:txBody>
      </p:sp>
      <p:sp>
        <p:nvSpPr>
          <p:cNvPr id="3" name="TextBox 2">
            <a:extLst>
              <a:ext uri="{FF2B5EF4-FFF2-40B4-BE49-F238E27FC236}">
                <a16:creationId xmlns:a16="http://schemas.microsoft.com/office/drawing/2014/main" id="{DEBE610B-D49F-10ED-AC86-13EE7ED8EA38}"/>
              </a:ext>
            </a:extLst>
          </p:cNvPr>
          <p:cNvSpPr txBox="1"/>
          <p:nvPr/>
        </p:nvSpPr>
        <p:spPr>
          <a:xfrm>
            <a:off x="2597189" y="3013501"/>
            <a:ext cx="4166659" cy="830997"/>
          </a:xfrm>
          <a:prstGeom prst="rect">
            <a:avLst/>
          </a:prstGeom>
          <a:noFill/>
        </p:spPr>
        <p:txBody>
          <a:bodyPr wrap="square" rtlCol="0">
            <a:spAutoFit/>
          </a:bodyPr>
          <a:lstStyle/>
          <a:p>
            <a:r>
              <a:rPr lang="en-GB" sz="4800" b="1" dirty="0"/>
              <a:t>Monthly Bills</a:t>
            </a:r>
          </a:p>
        </p:txBody>
      </p:sp>
    </p:spTree>
    <p:extLst>
      <p:ext uri="{BB962C8B-B14F-4D97-AF65-F5344CB8AC3E}">
        <p14:creationId xmlns:p14="http://schemas.microsoft.com/office/powerpoint/2010/main" val="49050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DD2A68-E16B-0981-5E42-846E17AFD243}"/>
              </a:ext>
            </a:extLst>
          </p:cNvPr>
          <p:cNvSpPr>
            <a:spLocks noGrp="1"/>
          </p:cNvSpPr>
          <p:nvPr>
            <p:ph type="title"/>
          </p:nvPr>
        </p:nvSpPr>
        <p:spPr>
          <a:xfrm>
            <a:off x="-218364" y="548680"/>
            <a:ext cx="9580727" cy="864096"/>
          </a:xfrm>
          <a:solidFill>
            <a:schemeClr val="accent5">
              <a:lumMod val="40000"/>
              <a:lumOff val="60000"/>
            </a:schemeClr>
          </a:solidFill>
        </p:spPr>
        <p:txBody>
          <a:bodyPr>
            <a:normAutofit/>
          </a:bodyPr>
          <a:lstStyle/>
          <a:p>
            <a:pPr algn="ctr"/>
            <a:r>
              <a:rPr lang="en-GB" sz="3200" b="1" dirty="0"/>
              <a:t>Mortgage Payment Holidays</a:t>
            </a:r>
          </a:p>
        </p:txBody>
      </p:sp>
      <p:sp>
        <p:nvSpPr>
          <p:cNvPr id="6" name="TextBox 5">
            <a:extLst>
              <a:ext uri="{FF2B5EF4-FFF2-40B4-BE49-F238E27FC236}">
                <a16:creationId xmlns:a16="http://schemas.microsoft.com/office/drawing/2014/main" id="{646BB347-7FB0-5BC0-7FE3-8E239D1E6576}"/>
              </a:ext>
            </a:extLst>
          </p:cNvPr>
          <p:cNvSpPr txBox="1"/>
          <p:nvPr/>
        </p:nvSpPr>
        <p:spPr>
          <a:xfrm>
            <a:off x="868216" y="1951672"/>
            <a:ext cx="8248874"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All Banks Able to Offer - Check with Your Bank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Unpaid Interest Will Still Need Repaying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Tracker/Variable Rate Payments May Reduce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Individual Credit Ratings Shouldn’t Be Affected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r>
              <a:rPr kumimoji="0" lang="en-GB" sz="2000" b="0" i="1"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Check with Your Lender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p:txBody>
      </p:sp>
      <p:sp>
        <p:nvSpPr>
          <p:cNvPr id="7" name="TextBox 6">
            <a:extLst>
              <a:ext uri="{FF2B5EF4-FFF2-40B4-BE49-F238E27FC236}">
                <a16:creationId xmlns:a16="http://schemas.microsoft.com/office/drawing/2014/main" id="{10DD07C0-1ADF-1C3B-9FD3-565EF85842ED}"/>
              </a:ext>
            </a:extLst>
          </p:cNvPr>
          <p:cNvSpPr txBox="1"/>
          <p:nvPr/>
        </p:nvSpPr>
        <p:spPr>
          <a:xfrm>
            <a:off x="-108520" y="5245168"/>
            <a:ext cx="93610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Times New Roman" panose="02020603050405020304" pitchFamily="18" charset="0"/>
                <a:cs typeface="+mn-cs"/>
              </a:rPr>
              <a:t>Avoid Taking Out Credit Unless You’re Certain You Can Repay It</a:t>
            </a:r>
            <a:endParaRPr kumimoji="0" lang="en-GB" sz="2000" b="1" i="0" u="none" strike="noStrike" kern="1200" cap="none" spc="0" normalizeH="0" baseline="0" noProof="0" dirty="0">
              <a:ln>
                <a:noFill/>
              </a:ln>
              <a:solidFill>
                <a:schemeClr val="accent5">
                  <a:lumMod val="75000"/>
                </a:schemeClr>
              </a:solidFill>
              <a:effectLst/>
              <a:uLnTx/>
              <a:uFillTx/>
              <a:latin typeface="Century Gothic" panose="020B0502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0231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8AD0CC-2538-FCFD-6426-B3FF03AD742E}"/>
              </a:ext>
            </a:extLst>
          </p:cNvPr>
          <p:cNvSpPr>
            <a:spLocks noGrp="1"/>
          </p:cNvSpPr>
          <p:nvPr>
            <p:ph type="title"/>
          </p:nvPr>
        </p:nvSpPr>
        <p:spPr>
          <a:xfrm>
            <a:off x="-108520" y="692696"/>
            <a:ext cx="9361040" cy="707886"/>
          </a:xfrm>
          <a:solidFill>
            <a:schemeClr val="accent5">
              <a:lumMod val="40000"/>
              <a:lumOff val="60000"/>
            </a:schemeClr>
          </a:solidFill>
        </p:spPr>
        <p:txBody>
          <a:bodyPr>
            <a:normAutofit/>
          </a:bodyPr>
          <a:lstStyle/>
          <a:p>
            <a:pPr algn="ctr"/>
            <a:r>
              <a:rPr lang="en-GB" sz="3200" b="1" dirty="0"/>
              <a:t>Rent</a:t>
            </a:r>
            <a:endParaRPr lang="en-GB" sz="2400" b="1" dirty="0"/>
          </a:p>
        </p:txBody>
      </p:sp>
      <p:sp>
        <p:nvSpPr>
          <p:cNvPr id="6" name="TextBox 5">
            <a:extLst>
              <a:ext uri="{FF2B5EF4-FFF2-40B4-BE49-F238E27FC236}">
                <a16:creationId xmlns:a16="http://schemas.microsoft.com/office/drawing/2014/main" id="{4EBF3567-9F02-C6A4-FF14-3C3B7119D26D}"/>
              </a:ext>
            </a:extLst>
          </p:cNvPr>
          <p:cNvSpPr txBox="1"/>
          <p:nvPr/>
        </p:nvSpPr>
        <p:spPr>
          <a:xfrm>
            <a:off x="251520" y="2060848"/>
            <a:ext cx="9238990" cy="32932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Speak to Landlord &amp; Tell Them Your Situation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2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Draft Letter for Contacting Your Landlord: </a:t>
            </a:r>
            <a:r>
              <a:rPr kumimoji="0" lang="en-GB" sz="24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hlinkClick r:id="rId3"/>
              </a:rPr>
              <a:t>JFF Help Hub</a:t>
            </a:r>
            <a:endParaRPr kumimoji="0" lang="en-GB" sz="24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Eviction Proceedings Can be Paused</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2400" b="0" i="0"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Check Universal Credit &amp; Housing Benefit Eligibility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r>
              <a:rPr kumimoji="0" lang="en-GB" sz="2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hlinkClick r:id="rId4">
                  <a:extLst>
                    <a:ext uri="{A12FA001-AC4F-418D-AE19-62706E023703}">
                      <ahyp:hlinkClr xmlns:ahyp="http://schemas.microsoft.com/office/drawing/2018/hyperlinkcolor" val="tx"/>
                    </a:ext>
                  </a:extLst>
                </a:hlinkClick>
              </a:rPr>
              <a:t>Apply for Universal Credit </a:t>
            </a:r>
            <a: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b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br>
            <a:r>
              <a:rPr kumimoji="0" lang="en-GB" sz="2000" b="0" i="1" u="none" strike="noStrike" kern="1200" cap="none" spc="1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r>
              <a:rPr kumimoji="0" lang="en-GB" sz="2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hlinkClick r:id="rId5">
                  <a:extLst>
                    <a:ext uri="{A12FA001-AC4F-418D-AE19-62706E023703}">
                      <ahyp:hlinkClr xmlns:ahyp="http://schemas.microsoft.com/office/drawing/2018/hyperlinkcolor" val="tx"/>
                    </a:ext>
                  </a:extLst>
                </a:hlinkClick>
              </a:rPr>
              <a:t>Apply for Council Tax Reduction</a:t>
            </a:r>
            <a:endParaRPr kumimoji="0" lang="en-GB" sz="2000" b="0" i="1" u="none" strike="noStrike" kern="1200" cap="none" spc="10" normalizeH="0" baseline="0" noProof="0" dirty="0">
              <a:ln>
                <a:noFill/>
              </a:ln>
              <a:solidFill>
                <a:srgbClr val="00B0F0"/>
              </a:solidFill>
              <a:effectLst/>
              <a:uLnTx/>
              <a:uFillTx/>
              <a:latin typeface="Century Gothic" panose="020B0502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09213247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RDBF">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RDBF">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Diocese of Rochester PowerPoint (3)</Template>
  <TotalTime>410</TotalTime>
  <Words>3249</Words>
  <Application>Microsoft Office PowerPoint</Application>
  <PresentationFormat>On-screen Show (4:3)</PresentationFormat>
  <Paragraphs>517</Paragraphs>
  <Slides>42</Slides>
  <Notes>34</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Century Gothic</vt:lpstr>
      <vt:lpstr>Symbol</vt:lpstr>
      <vt:lpstr>Verdana</vt:lpstr>
      <vt:lpstr>Wingdings</vt:lpstr>
      <vt:lpstr>Custom Design</vt:lpstr>
      <vt:lpstr>1_Custom Design</vt:lpstr>
      <vt:lpstr>Money  Matters</vt:lpstr>
      <vt:lpstr>Welcome</vt:lpstr>
      <vt:lpstr>PowerPoint Presentation</vt:lpstr>
      <vt:lpstr>PowerPoint Presentation</vt:lpstr>
      <vt:lpstr>PowerPoint Presentation</vt:lpstr>
      <vt:lpstr>PowerPoint Presentation</vt:lpstr>
      <vt:lpstr>PowerPoint Presentation</vt:lpstr>
      <vt:lpstr>Mortgage Payment Holidays</vt:lpstr>
      <vt:lpstr>Rent</vt:lpstr>
      <vt:lpstr>Household Bills: Gas &amp; Electric</vt:lpstr>
      <vt:lpstr>Household Bills: Gas &amp; Electric</vt:lpstr>
      <vt:lpstr>Household Bills: Gas &amp; Electric</vt:lpstr>
      <vt:lpstr>Household Bills: Water and Council Tax</vt:lpstr>
      <vt:lpstr>Household Bills: Food</vt:lpstr>
      <vt:lpstr>Household Bills: Fuel</vt:lpstr>
      <vt:lpstr>PowerPoint Presentation</vt:lpstr>
      <vt:lpstr>PowerPoint Presentation</vt:lpstr>
      <vt:lpstr>PowerPoint Presentation</vt:lpstr>
      <vt:lpstr>How Do I Budget For This Period?</vt:lpstr>
      <vt:lpstr>Budgeting, Tools, &amp; Apps</vt:lpstr>
      <vt:lpstr>PowerPoint Presentation</vt:lpstr>
      <vt:lpstr>Easy and Effective Budgeting Approach 3 accounts</vt:lpstr>
      <vt:lpstr>Budgeting Apps Examples</vt:lpstr>
      <vt:lpstr>ACTIVITY:   All You Need Is Your Bank Statement and a Pen </vt:lpstr>
      <vt:lpstr>PowerPoint Presentation</vt:lpstr>
      <vt:lpstr>Cheaper Cooking</vt:lpstr>
      <vt:lpstr>Free School Meal (FSM) Entitlements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to Consider When Choosing a Loan</vt:lpstr>
      <vt:lpstr>Avoid Exploitation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Lindy Mackenzie</dc:creator>
  <cp:keywords>PowerPoint</cp:keywords>
  <dc:description>v1.0</dc:description>
  <cp:lastModifiedBy>Keith Berry</cp:lastModifiedBy>
  <cp:revision>51</cp:revision>
  <dcterms:created xsi:type="dcterms:W3CDTF">2014-01-30T17:54:29Z</dcterms:created>
  <dcterms:modified xsi:type="dcterms:W3CDTF">2022-11-08T10:18:18Z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Diocese of Rochester</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We Are Tangerine</vt:lpwstr>
  </property>
  <property fmtid="{D5CDD505-2E9C-101B-9397-08002B2CF9AE}" pid="6" name="Publisher">
    <vt:lpwstr>Kessler Associates</vt:lpwstr>
  </property>
</Properties>
</file>