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38" r:id="rId2"/>
  </p:sldMasterIdLst>
  <p:notesMasterIdLst>
    <p:notesMasterId r:id="rId20"/>
  </p:notesMasterIdLst>
  <p:handoutMasterIdLst>
    <p:handoutMasterId r:id="rId21"/>
  </p:handoutMasterIdLst>
  <p:sldIdLst>
    <p:sldId id="363" r:id="rId3"/>
    <p:sldId id="359" r:id="rId4"/>
    <p:sldId id="357" r:id="rId5"/>
    <p:sldId id="351" r:id="rId6"/>
    <p:sldId id="269" r:id="rId7"/>
    <p:sldId id="355" r:id="rId8"/>
    <p:sldId id="324" r:id="rId9"/>
    <p:sldId id="361" r:id="rId10"/>
    <p:sldId id="364" r:id="rId11"/>
    <p:sldId id="373" r:id="rId12"/>
    <p:sldId id="372" r:id="rId13"/>
    <p:sldId id="280" r:id="rId14"/>
    <p:sldId id="368" r:id="rId15"/>
    <p:sldId id="369" r:id="rId16"/>
    <p:sldId id="371" r:id="rId17"/>
    <p:sldId id="286" r:id="rId18"/>
    <p:sldId id="353" r:id="rId19"/>
  </p:sldIdLst>
  <p:sldSz cx="9144000" cy="6858000" type="screen4x3"/>
  <p:notesSz cx="6797675" cy="9926638"/>
  <p:defaultTextStyle>
    <a:defPPr>
      <a:defRPr lang="en-GB"/>
    </a:defPPr>
    <a:lvl1pPr algn="l" rtl="0" fontAlgn="base">
      <a:spcBef>
        <a:spcPct val="0"/>
      </a:spcBef>
      <a:spcAft>
        <a:spcPct val="0"/>
      </a:spcAft>
      <a:defRPr sz="2000" kern="1200">
        <a:solidFill>
          <a:schemeClr val="tx1"/>
        </a:solidFill>
        <a:latin typeface="Tahoma" charset="0"/>
        <a:ea typeface="+mn-ea"/>
        <a:cs typeface="+mn-cs"/>
      </a:defRPr>
    </a:lvl1pPr>
    <a:lvl2pPr marL="457200" algn="l" rtl="0" fontAlgn="base">
      <a:spcBef>
        <a:spcPct val="0"/>
      </a:spcBef>
      <a:spcAft>
        <a:spcPct val="0"/>
      </a:spcAft>
      <a:defRPr sz="2000" kern="1200">
        <a:solidFill>
          <a:schemeClr val="tx1"/>
        </a:solidFill>
        <a:latin typeface="Tahoma" charset="0"/>
        <a:ea typeface="+mn-ea"/>
        <a:cs typeface="+mn-cs"/>
      </a:defRPr>
    </a:lvl2pPr>
    <a:lvl3pPr marL="914400" algn="l" rtl="0" fontAlgn="base">
      <a:spcBef>
        <a:spcPct val="0"/>
      </a:spcBef>
      <a:spcAft>
        <a:spcPct val="0"/>
      </a:spcAft>
      <a:defRPr sz="2000" kern="1200">
        <a:solidFill>
          <a:schemeClr val="tx1"/>
        </a:solidFill>
        <a:latin typeface="Tahoma" charset="0"/>
        <a:ea typeface="+mn-ea"/>
        <a:cs typeface="+mn-cs"/>
      </a:defRPr>
    </a:lvl3pPr>
    <a:lvl4pPr marL="1371600" algn="l" rtl="0" fontAlgn="base">
      <a:spcBef>
        <a:spcPct val="0"/>
      </a:spcBef>
      <a:spcAft>
        <a:spcPct val="0"/>
      </a:spcAft>
      <a:defRPr sz="2000" kern="1200">
        <a:solidFill>
          <a:schemeClr val="tx1"/>
        </a:solidFill>
        <a:latin typeface="Tahoma" charset="0"/>
        <a:ea typeface="+mn-ea"/>
        <a:cs typeface="+mn-cs"/>
      </a:defRPr>
    </a:lvl4pPr>
    <a:lvl5pPr marL="1828800" algn="l" rtl="0" fontAlgn="base">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p:defaultTextStyle>
  <p:extLst>
    <p:ext uri="{521415D9-36F7-43E2-AB2F-B90AF26B5E84}">
      <p14:sectionLst xmlns:p14="http://schemas.microsoft.com/office/powerpoint/2010/main">
        <p14:section name="Default Section" id="{4AD5AFEB-AA75-664A-BE70-3ECC1FEE1379}">
          <p14:sldIdLst>
            <p14:sldId id="363"/>
            <p14:sldId id="359"/>
            <p14:sldId id="357"/>
            <p14:sldId id="351"/>
            <p14:sldId id="269"/>
            <p14:sldId id="355"/>
            <p14:sldId id="324"/>
            <p14:sldId id="361"/>
            <p14:sldId id="364"/>
            <p14:sldId id="373"/>
            <p14:sldId id="372"/>
            <p14:sldId id="280"/>
            <p14:sldId id="368"/>
            <p14:sldId id="369"/>
            <p14:sldId id="371"/>
            <p14:sldId id="286"/>
            <p14:sldId id="3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gel Pope" initials="NP" lastIdx="2" clrIdx="0">
    <p:extLst>
      <p:ext uri="{19B8F6BF-5375-455C-9EA6-DF929625EA0E}">
        <p15:presenceInfo xmlns:p15="http://schemas.microsoft.com/office/powerpoint/2012/main" userId="S::nigel@marick1.onmicrosoft.com::d072d736-4c32-40a0-b7c9-4c34cdf2db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a:srgbClr val="FF6600"/>
    <a:srgbClr val="800080"/>
    <a:srgbClr val="CCFFFF"/>
    <a:srgbClr val="FFFFCC"/>
    <a:srgbClr val="9933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1361" autoAdjust="0"/>
  </p:normalViewPr>
  <p:slideViewPr>
    <p:cSldViewPr>
      <p:cViewPr varScale="1">
        <p:scale>
          <a:sx n="64" d="100"/>
          <a:sy n="64" d="100"/>
        </p:scale>
        <p:origin x="638" y="58"/>
      </p:cViewPr>
      <p:guideLst>
        <p:guide orient="horz" pos="2160"/>
        <p:guide pos="2880"/>
      </p:guideLst>
    </p:cSldViewPr>
  </p:slideViewPr>
  <p:outlineViewPr>
    <p:cViewPr>
      <p:scale>
        <a:sx n="33" d="100"/>
        <a:sy n="33" d="100"/>
      </p:scale>
      <p:origin x="0" y="97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05T21:59:22.803" idx="1">
    <p:pos x="10" y="10"/>
    <p:text>The figures are small for a ppt slide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E9B52AD-B561-47F7-AC13-10AEEFA87FB2}" type="datetimeFigureOut">
              <a:rPr lang="en-GB" smtClean="0"/>
              <a:t>09/09/2021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FA458E-D1EF-412A-81DA-A6879F68C57A}" type="slidenum">
              <a:rPr lang="en-GB" smtClean="0"/>
              <a:t>‹#›</a:t>
            </a:fld>
            <a:endParaRPr lang="en-GB"/>
          </a:p>
        </p:txBody>
      </p:sp>
    </p:spTree>
    <p:extLst>
      <p:ext uri="{BB962C8B-B14F-4D97-AF65-F5344CB8AC3E}">
        <p14:creationId xmlns:p14="http://schemas.microsoft.com/office/powerpoint/2010/main" val="4263897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0A283EEF-F265-452A-8245-32CA33393F53}" type="datetimeFigureOut">
              <a:rPr lang="en-GB"/>
              <a:pPr>
                <a:defRPr/>
              </a:pPr>
              <a:t>09/09/2021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23E76A17-6EC9-4154-9FAF-7121672A236C}" type="slidenum">
              <a:rPr lang="en-GB"/>
              <a:pPr>
                <a:defRPr/>
              </a:pPr>
              <a:t>‹#›</a:t>
            </a:fld>
            <a:endParaRPr lang="en-GB"/>
          </a:p>
        </p:txBody>
      </p:sp>
    </p:spTree>
    <p:extLst>
      <p:ext uri="{BB962C8B-B14F-4D97-AF65-F5344CB8AC3E}">
        <p14:creationId xmlns:p14="http://schemas.microsoft.com/office/powerpoint/2010/main" val="3194544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90000"/>
              </a:lnSpc>
              <a:spcBef>
                <a:spcPct val="0"/>
              </a:spcBef>
              <a:buFont typeface="Arial" panose="020B0604020202020204" pitchFamily="34" charset="0"/>
              <a:buChar char="•"/>
            </a:pPr>
            <a:r>
              <a:rPr lang="en-GB" dirty="0">
                <a:latin typeface="Tahoma" charset="0"/>
                <a:cs typeface="Tahoma" charset="0"/>
              </a:rPr>
              <a:t>Each year the Diocesan Synod approves a budget for diocesan expenditure.  This includes the cost of deploying our clergy as well as other costs in support of our mission and ministry in our communities.  This presentation summarises and explains the figures for 2019. </a:t>
            </a:r>
          </a:p>
          <a:p>
            <a:pPr eaLnBrk="1" hangingPunct="1">
              <a:lnSpc>
                <a:spcPct val="90000"/>
              </a:lnSpc>
              <a:spcBef>
                <a:spcPct val="0"/>
              </a:spcBef>
            </a:pPr>
            <a:r>
              <a:rPr lang="en-GB" dirty="0">
                <a:latin typeface="Tahoma" charset="0"/>
                <a:cs typeface="Tahoma" charset="0"/>
              </a:rPr>
              <a:t>   	</a:t>
            </a:r>
          </a:p>
          <a:p>
            <a:pPr marL="171450" indent="-171450" eaLnBrk="1" hangingPunct="1">
              <a:lnSpc>
                <a:spcPct val="90000"/>
              </a:lnSpc>
              <a:spcBef>
                <a:spcPct val="0"/>
              </a:spcBef>
              <a:buFont typeface="Arial" panose="020B0604020202020204" pitchFamily="34" charset="0"/>
              <a:buChar char="•"/>
            </a:pPr>
            <a:r>
              <a:rPr lang="en-GB" dirty="0">
                <a:latin typeface="Tahoma" charset="0"/>
                <a:cs typeface="Tahoma" charset="0"/>
              </a:rPr>
              <a:t>During the year regular reports are presented to each meeting of the Finance Committee and Bishop’s Council, that monitor the position of both income and expenditure, and any concerns are highlighted.  If necessary, action is taken to either refine the budget or amend current priorities and activities undertaken, so that we continue to maintain strong budgetary control.  </a:t>
            </a:r>
          </a:p>
          <a:p>
            <a:pPr eaLnBrk="1" hangingPunct="1">
              <a:lnSpc>
                <a:spcPct val="90000"/>
              </a:lnSpc>
              <a:spcBef>
                <a:spcPct val="0"/>
              </a:spcBef>
            </a:pPr>
            <a:endParaRPr lang="en-GB" dirty="0">
              <a:latin typeface="Tahoma" charset="0"/>
              <a:cs typeface="Tahoma" charset="0"/>
            </a:endParaRPr>
          </a:p>
          <a:p>
            <a:pPr eaLnBrk="1" hangingPunct="1">
              <a:lnSpc>
                <a:spcPct val="90000"/>
              </a:lnSpc>
              <a:spcBef>
                <a:spcPct val="0"/>
              </a:spcBef>
            </a:pPr>
            <a:r>
              <a:rPr lang="en-GB" dirty="0">
                <a:latin typeface="Tahoma" charset="0"/>
                <a:cs typeface="Tahoma" charset="0"/>
              </a:rPr>
              <a:t>	</a:t>
            </a:r>
          </a:p>
          <a:p>
            <a:pPr marL="171450" indent="-171450" eaLnBrk="1" hangingPunct="1">
              <a:lnSpc>
                <a:spcPct val="90000"/>
              </a:lnSpc>
              <a:spcBef>
                <a:spcPct val="0"/>
              </a:spcBef>
              <a:buFont typeface="Arial" panose="020B0604020202020204" pitchFamily="34" charset="0"/>
              <a:buChar char="•"/>
            </a:pPr>
            <a:r>
              <a:rPr lang="en-GB" dirty="0">
                <a:latin typeface="Tahoma" charset="0"/>
                <a:cs typeface="Tahoma" charset="0"/>
              </a:rPr>
              <a:t>This brief report shows the summary detail of the year end position for all lines of income and expenditure that form part of the diocesan budget.   </a:t>
            </a:r>
            <a:endParaRPr lang="en-GB"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ahoma" charset="0"/>
              </a:defRPr>
            </a:lvl1pPr>
            <a:lvl2pPr marL="742950" indent="-285750" eaLnBrk="0" hangingPunct="0">
              <a:defRPr sz="2000">
                <a:solidFill>
                  <a:schemeClr val="tx1"/>
                </a:solidFill>
                <a:latin typeface="Tahoma" charset="0"/>
              </a:defRPr>
            </a:lvl2pPr>
            <a:lvl3pPr marL="1143000" indent="-228600" eaLnBrk="0" hangingPunct="0">
              <a:defRPr sz="2000">
                <a:solidFill>
                  <a:schemeClr val="tx1"/>
                </a:solidFill>
                <a:latin typeface="Tahoma" charset="0"/>
              </a:defRPr>
            </a:lvl3pPr>
            <a:lvl4pPr marL="1600200" indent="-228600" eaLnBrk="0" hangingPunct="0">
              <a:defRPr sz="2000">
                <a:solidFill>
                  <a:schemeClr val="tx1"/>
                </a:solidFill>
                <a:latin typeface="Tahoma" charset="0"/>
              </a:defRPr>
            </a:lvl4pPr>
            <a:lvl5pPr marL="2057400" indent="-228600" eaLnBrk="0" hangingPunct="0">
              <a:defRPr sz="2000">
                <a:solidFill>
                  <a:schemeClr val="tx1"/>
                </a:solidFill>
                <a:latin typeface="Tahoma" charset="0"/>
              </a:defRPr>
            </a:lvl5pPr>
            <a:lvl6pPr marL="2514600" indent="-228600" eaLnBrk="0" fontAlgn="base" hangingPunct="0">
              <a:spcBef>
                <a:spcPct val="0"/>
              </a:spcBef>
              <a:spcAft>
                <a:spcPct val="0"/>
              </a:spcAft>
              <a:defRPr sz="2000">
                <a:solidFill>
                  <a:schemeClr val="tx1"/>
                </a:solidFill>
                <a:latin typeface="Tahoma" charset="0"/>
              </a:defRPr>
            </a:lvl6pPr>
            <a:lvl7pPr marL="2971800" indent="-228600" eaLnBrk="0" fontAlgn="base" hangingPunct="0">
              <a:spcBef>
                <a:spcPct val="0"/>
              </a:spcBef>
              <a:spcAft>
                <a:spcPct val="0"/>
              </a:spcAft>
              <a:defRPr sz="2000">
                <a:solidFill>
                  <a:schemeClr val="tx1"/>
                </a:solidFill>
                <a:latin typeface="Tahoma" charset="0"/>
              </a:defRPr>
            </a:lvl7pPr>
            <a:lvl8pPr marL="3429000" indent="-228600" eaLnBrk="0" fontAlgn="base" hangingPunct="0">
              <a:spcBef>
                <a:spcPct val="0"/>
              </a:spcBef>
              <a:spcAft>
                <a:spcPct val="0"/>
              </a:spcAft>
              <a:defRPr sz="2000">
                <a:solidFill>
                  <a:schemeClr val="tx1"/>
                </a:solidFill>
                <a:latin typeface="Tahoma" charset="0"/>
              </a:defRPr>
            </a:lvl8pPr>
            <a:lvl9pPr marL="3886200" indent="-228600" eaLnBrk="0" fontAlgn="base" hangingPunct="0">
              <a:spcBef>
                <a:spcPct val="0"/>
              </a:spcBef>
              <a:spcAft>
                <a:spcPct val="0"/>
              </a:spcAft>
              <a:defRPr sz="2000">
                <a:solidFill>
                  <a:schemeClr val="tx1"/>
                </a:solidFill>
                <a:latin typeface="Tahoma" charset="0"/>
              </a:defRPr>
            </a:lvl9pPr>
          </a:lstStyle>
          <a:p>
            <a:pPr eaLnBrk="1" hangingPunct="1"/>
            <a:fld id="{58583037-2C94-49C5-9ACD-553609DC081B}" type="slidenum">
              <a:rPr lang="en-GB" sz="1200" smtClean="0">
                <a:solidFill>
                  <a:prstClr val="black"/>
                </a:solidFill>
              </a:rPr>
              <a:pPr eaLnBrk="1" hangingPunct="1"/>
              <a:t>1</a:t>
            </a:fld>
            <a:endParaRPr lang="en-GB" sz="1200">
              <a:solidFill>
                <a:prstClr val="black"/>
              </a:solidFill>
            </a:endParaRPr>
          </a:p>
        </p:txBody>
      </p:sp>
    </p:spTree>
    <p:extLst>
      <p:ext uri="{BB962C8B-B14F-4D97-AF65-F5344CB8AC3E}">
        <p14:creationId xmlns:p14="http://schemas.microsoft.com/office/powerpoint/2010/main" val="383908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ECE7F6-8BF3-41C1-964E-47F686123E4D}" type="slidenum">
              <a:rPr lang="en-GB" smtClean="0"/>
              <a:t>12</a:t>
            </a:fld>
            <a:endParaRPr lang="en-GB" dirty="0"/>
          </a:p>
        </p:txBody>
      </p:sp>
    </p:spTree>
    <p:extLst>
      <p:ext uri="{BB962C8B-B14F-4D97-AF65-F5344CB8AC3E}">
        <p14:creationId xmlns:p14="http://schemas.microsoft.com/office/powerpoint/2010/main" val="3933495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ECE7F6-8BF3-41C1-964E-47F686123E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021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ECE7F6-8BF3-41C1-964E-47F686123E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911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ECE7F6-8BF3-41C1-964E-47F686123E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887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ECE7F6-8BF3-41C1-964E-47F686123E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08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To be signed off by Bishop’s Council on 21 July and made available thereafter.</a:t>
            </a:r>
          </a:p>
          <a:p>
            <a:pPr marL="171450" indent="-171450">
              <a:buFont typeface="Arial" panose="020B0604020202020204" pitchFamily="34" charset="0"/>
              <a:buChar char="•"/>
            </a:pPr>
            <a:r>
              <a:rPr lang="en-GB" dirty="0"/>
              <a:t>Technically needs to be presented to Synod in session which wil be at its next meeting planned for 21 November 2020.</a:t>
            </a:r>
          </a:p>
        </p:txBody>
      </p:sp>
      <p:sp>
        <p:nvSpPr>
          <p:cNvPr id="4" name="Slide Number Placeholder 3"/>
          <p:cNvSpPr>
            <a:spLocks noGrp="1"/>
          </p:cNvSpPr>
          <p:nvPr>
            <p:ph type="sldNum" sz="quarter" idx="5"/>
          </p:nvPr>
        </p:nvSpPr>
        <p:spPr/>
        <p:txBody>
          <a:bodyPr/>
          <a:lstStyle/>
          <a:p>
            <a:pPr>
              <a:defRPr/>
            </a:pPr>
            <a:fld id="{23E76A17-6EC9-4154-9FAF-7121672A236C}" type="slidenum">
              <a:rPr lang="en-GB" smtClean="0"/>
              <a:pPr>
                <a:defRPr/>
              </a:pPr>
              <a:t>2</a:t>
            </a:fld>
            <a:endParaRPr lang="en-GB"/>
          </a:p>
        </p:txBody>
      </p:sp>
    </p:spTree>
    <p:extLst>
      <p:ext uri="{BB962C8B-B14F-4D97-AF65-F5344CB8AC3E}">
        <p14:creationId xmlns:p14="http://schemas.microsoft.com/office/powerpoint/2010/main" val="355771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Common Fund had income of £11.0M (87% of which was from Parish Offers) and Costs of £10.6M, </a:t>
            </a:r>
            <a:r>
              <a:rPr lang="en-GB" dirty="0" err="1"/>
              <a:t>ie</a:t>
            </a:r>
            <a:r>
              <a:rPr lang="en-GB" dirty="0"/>
              <a:t> deficit of c£0.6M of which almost half our clergy stipends.</a:t>
            </a:r>
          </a:p>
        </p:txBody>
      </p:sp>
      <p:sp>
        <p:nvSpPr>
          <p:cNvPr id="4" name="Slide Number Placeholder 3"/>
          <p:cNvSpPr>
            <a:spLocks noGrp="1"/>
          </p:cNvSpPr>
          <p:nvPr>
            <p:ph type="sldNum" sz="quarter" idx="5"/>
          </p:nvPr>
        </p:nvSpPr>
        <p:spPr/>
        <p:txBody>
          <a:bodyPr/>
          <a:lstStyle/>
          <a:p>
            <a:pPr>
              <a:defRPr/>
            </a:pPr>
            <a:fld id="{23E76A17-6EC9-4154-9FAF-7121672A236C}" type="slidenum">
              <a:rPr lang="en-GB" smtClean="0"/>
              <a:pPr>
                <a:defRPr/>
              </a:pPr>
              <a:t>4</a:t>
            </a:fld>
            <a:endParaRPr lang="en-GB"/>
          </a:p>
        </p:txBody>
      </p:sp>
    </p:spTree>
    <p:extLst>
      <p:ext uri="{BB962C8B-B14F-4D97-AF65-F5344CB8AC3E}">
        <p14:creationId xmlns:p14="http://schemas.microsoft.com/office/powerpoint/2010/main" val="311718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This system was reached after a long period of consultation and passed </a:t>
            </a:r>
            <a:r>
              <a:rPr lang="en-GB"/>
              <a:t>by Synod </a:t>
            </a:r>
            <a:r>
              <a:rPr lang="en-GB" dirty="0"/>
              <a:t>in July 2019</a:t>
            </a:r>
          </a:p>
          <a:p>
            <a:pPr marL="342900" indent="-342900">
              <a:buFont typeface="Arial" panose="020B0604020202020204" pitchFamily="34" charset="0"/>
              <a:buChar char="•"/>
            </a:pPr>
            <a:r>
              <a:rPr lang="en-GB" dirty="0"/>
              <a:t>[If available, include a slide of individual calculation]</a:t>
            </a:r>
          </a:p>
          <a:p>
            <a:pPr marL="342900" indent="-342900">
              <a:buFont typeface="Arial" panose="020B0604020202020204" pitchFamily="34" charset="0"/>
              <a:buChar char="•"/>
            </a:pPr>
            <a:r>
              <a:rPr lang="en-GB" dirty="0"/>
              <a:t>For those interested there are guidelines of how this is calculated on the diocesan website </a:t>
            </a:r>
          </a:p>
        </p:txBody>
      </p:sp>
    </p:spTree>
    <p:extLst>
      <p:ext uri="{BB962C8B-B14F-4D97-AF65-F5344CB8AC3E}">
        <p14:creationId xmlns:p14="http://schemas.microsoft.com/office/powerpoint/2010/main" val="82382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a similar panel has sat in the past under the old Parish Share system, one has not operated in recent years. The approach together with the introduction of Indicative Offers will continue the cultural change within the Diocese with increasing transparency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ECE7F6-8BF3-41C1-964E-47F686123E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782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Many parishes severely challenged financially.</a:t>
            </a:r>
          </a:p>
          <a:p>
            <a:pPr marL="171450" indent="-171450">
              <a:buFont typeface="Arial" panose="020B0604020202020204" pitchFamily="34" charset="0"/>
              <a:buChar char="•"/>
            </a:pPr>
            <a:r>
              <a:rPr lang="en-GB" dirty="0"/>
              <a:t>Asking parishes to all they can to maintain Parish Offers, which are largely used to support the clergy stipends. </a:t>
            </a:r>
          </a:p>
          <a:p>
            <a:endParaRPr lang="en-GB" dirty="0"/>
          </a:p>
          <a:p>
            <a:pPr marL="171450" indent="-171450">
              <a:buFont typeface="Arial" panose="020B0604020202020204" pitchFamily="34" charset="0"/>
              <a:buChar char="•"/>
            </a:pPr>
            <a:r>
              <a:rPr lang="en-GB" dirty="0"/>
              <a:t>Parishes are first being encouraged to utilise unrestricted reserves which many have been doing.</a:t>
            </a:r>
          </a:p>
          <a:p>
            <a:endParaRPr lang="en-GB" dirty="0"/>
          </a:p>
        </p:txBody>
      </p:sp>
      <p:sp>
        <p:nvSpPr>
          <p:cNvPr id="4" name="Slide Number Placeholder 3"/>
          <p:cNvSpPr>
            <a:spLocks noGrp="1"/>
          </p:cNvSpPr>
          <p:nvPr>
            <p:ph type="sldNum" sz="quarter" idx="5"/>
          </p:nvPr>
        </p:nvSpPr>
        <p:spPr/>
        <p:txBody>
          <a:bodyPr/>
          <a:lstStyle/>
          <a:p>
            <a:pPr>
              <a:defRPr/>
            </a:pPr>
            <a:fld id="{23E76A17-6EC9-4154-9FAF-7121672A236C}" type="slidenum">
              <a:rPr lang="en-GB" smtClean="0"/>
              <a:pPr>
                <a:defRPr/>
              </a:pPr>
              <a:t>8</a:t>
            </a:fld>
            <a:endParaRPr lang="en-GB"/>
          </a:p>
        </p:txBody>
      </p:sp>
    </p:spTree>
    <p:extLst>
      <p:ext uri="{BB962C8B-B14F-4D97-AF65-F5344CB8AC3E}">
        <p14:creationId xmlns:p14="http://schemas.microsoft.com/office/powerpoint/2010/main" val="355360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76A17-6EC9-4154-9FAF-7121672A236C}" type="slidenum">
              <a:rPr lang="en-GB" smtClean="0"/>
              <a:pPr>
                <a:defRPr/>
              </a:pPr>
              <a:t>9</a:t>
            </a:fld>
            <a:endParaRPr lang="en-GB"/>
          </a:p>
        </p:txBody>
      </p:sp>
    </p:spTree>
    <p:extLst>
      <p:ext uri="{BB962C8B-B14F-4D97-AF65-F5344CB8AC3E}">
        <p14:creationId xmlns:p14="http://schemas.microsoft.com/office/powerpoint/2010/main" val="343724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ECE7F6-8BF3-41C1-964E-47F686123E4D}" type="slidenum">
              <a:rPr lang="en-GB" smtClean="0"/>
              <a:t>10</a:t>
            </a:fld>
            <a:endParaRPr lang="en-GB" dirty="0"/>
          </a:p>
        </p:txBody>
      </p:sp>
    </p:spTree>
    <p:extLst>
      <p:ext uri="{BB962C8B-B14F-4D97-AF65-F5344CB8AC3E}">
        <p14:creationId xmlns:p14="http://schemas.microsoft.com/office/powerpoint/2010/main" val="3260501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ECE7F6-8BF3-41C1-964E-47F686123E4D}" type="slidenum">
              <a:rPr lang="en-GB" smtClean="0"/>
              <a:t>11</a:t>
            </a:fld>
            <a:endParaRPr lang="en-GB" dirty="0"/>
          </a:p>
        </p:txBody>
      </p:sp>
    </p:spTree>
    <p:extLst>
      <p:ext uri="{BB962C8B-B14F-4D97-AF65-F5344CB8AC3E}">
        <p14:creationId xmlns:p14="http://schemas.microsoft.com/office/powerpoint/2010/main" val="314315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9833"/>
            <a:ext cx="7772400" cy="529008"/>
          </a:xfrm>
        </p:spPr>
        <p:txBody>
          <a:bodyPr/>
          <a:lstStyle/>
          <a:p>
            <a:r>
              <a:rPr lang="en-US"/>
              <a:t>Click to edit Master title style</a:t>
            </a:r>
            <a:endParaRPr lang="en-GB" dirty="0"/>
          </a:p>
        </p:txBody>
      </p:sp>
      <p:sp>
        <p:nvSpPr>
          <p:cNvPr id="3" name="Subtitle 2"/>
          <p:cNvSpPr>
            <a:spLocks noGrp="1"/>
          </p:cNvSpPr>
          <p:nvPr>
            <p:ph type="subTitle" idx="1"/>
          </p:nvPr>
        </p:nvSpPr>
        <p:spPr>
          <a:xfrm>
            <a:off x="647934" y="1916832"/>
            <a:ext cx="7812497" cy="1752600"/>
          </a:xfrm>
        </p:spPr>
        <p:txBody>
          <a:bodyPr/>
          <a:lstStyle>
            <a:lvl1pPr marL="0" indent="0" algn="l">
              <a:spcBef>
                <a:spcPts val="0"/>
              </a:spcBef>
              <a:buNone/>
              <a:defRPr>
                <a:solidFill>
                  <a:srgbClr val="AA272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16692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2000" y="1304014"/>
            <a:ext cx="7344000" cy="900849"/>
          </a:xfrm>
        </p:spPr>
        <p:txBody>
          <a:bodyPr/>
          <a:lstStyle/>
          <a:p>
            <a:r>
              <a:rPr lang="en-US"/>
              <a:t>Click to edit Master title style</a:t>
            </a:r>
            <a:endParaRPr lang="en-GB" dirty="0"/>
          </a:p>
        </p:txBody>
      </p:sp>
      <p:sp>
        <p:nvSpPr>
          <p:cNvPr id="3" name="Content Placeholder 2"/>
          <p:cNvSpPr>
            <a:spLocks noGrp="1"/>
          </p:cNvSpPr>
          <p:nvPr>
            <p:ph idx="1"/>
          </p:nvPr>
        </p:nvSpPr>
        <p:spPr>
          <a:xfrm>
            <a:off x="972000" y="2158983"/>
            <a:ext cx="7344000" cy="4078329"/>
          </a:xfrm>
        </p:spPr>
        <p:txBody>
          <a:bodyPr>
            <a:normAutofit/>
          </a:bodyPr>
          <a:lstStyle>
            <a:lvl1pPr>
              <a:spcBef>
                <a:spcPts val="0"/>
              </a:spcBef>
              <a:defRPr sz="2000"/>
            </a:lvl1pPr>
            <a:lvl2pPr>
              <a:spcBef>
                <a:spcPts val="0"/>
              </a:spcBef>
              <a:defRPr sz="1800"/>
            </a:lvl2pPr>
            <a:lvl3pPr>
              <a:spcBef>
                <a:spcPts val="0"/>
              </a:spcBef>
              <a:defRPr sz="1600"/>
            </a:lvl3pPr>
            <a:lvl4pPr>
              <a:spcBef>
                <a:spcPts val="0"/>
              </a:spcBef>
              <a:defRPr sz="1400"/>
            </a:lvl4pPr>
            <a:lvl5pPr>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2865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3546000" y="1304014"/>
            <a:ext cx="4770000" cy="900849"/>
          </a:xfrm>
        </p:spPr>
        <p:txBody>
          <a:bodyPr/>
          <a:lstStyle/>
          <a:p>
            <a:r>
              <a:rPr lang="en-US"/>
              <a:t>Click to edit Master title style</a:t>
            </a:r>
            <a:endParaRPr lang="en-GB" dirty="0"/>
          </a:p>
        </p:txBody>
      </p:sp>
      <p:sp>
        <p:nvSpPr>
          <p:cNvPr id="3" name="Content Placeholder 2"/>
          <p:cNvSpPr>
            <a:spLocks noGrp="1"/>
          </p:cNvSpPr>
          <p:nvPr>
            <p:ph idx="1"/>
          </p:nvPr>
        </p:nvSpPr>
        <p:spPr>
          <a:xfrm>
            <a:off x="3546000" y="2158983"/>
            <a:ext cx="4770000" cy="4078329"/>
          </a:xfrm>
        </p:spPr>
        <p:txBody>
          <a:bodyPr>
            <a:normAutofit/>
          </a:bodyPr>
          <a:lstStyle>
            <a:lvl1pPr>
              <a:spcBef>
                <a:spcPts val="0"/>
              </a:spcBef>
              <a:defRPr sz="2000"/>
            </a:lvl1pPr>
            <a:lvl2pPr>
              <a:spcBef>
                <a:spcPts val="0"/>
              </a:spcBef>
              <a:defRPr sz="1800"/>
            </a:lvl2pPr>
            <a:lvl3pPr>
              <a:spcBef>
                <a:spcPts val="0"/>
              </a:spcBef>
              <a:defRPr sz="1600"/>
            </a:lvl3pPr>
            <a:lvl4pPr>
              <a:spcBef>
                <a:spcPts val="0"/>
              </a:spcBef>
              <a:defRPr sz="1400"/>
            </a:lvl4pPr>
            <a:lvl5pPr>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0"/>
          </p:nvPr>
        </p:nvSpPr>
        <p:spPr>
          <a:xfrm>
            <a:off x="746940" y="1442081"/>
            <a:ext cx="2682000" cy="3294000"/>
          </a:xfrm>
          <a:ln>
            <a:solidFill>
              <a:srgbClr val="AA272F"/>
            </a:solidFill>
          </a:ln>
        </p:spPr>
        <p:txBody>
          <a:bodyPr rtlCol="0">
            <a:normAutofit/>
          </a:bodyPr>
          <a:lstStyle/>
          <a:p>
            <a:pPr lvl="0"/>
            <a:r>
              <a:rPr lang="en-US" noProof="0"/>
              <a:t>Click icon to add picture</a:t>
            </a:r>
            <a:endParaRPr lang="en-GB" noProof="0"/>
          </a:p>
        </p:txBody>
      </p:sp>
    </p:spTree>
    <p:extLst>
      <p:ext uri="{BB962C8B-B14F-4D97-AF65-F5344CB8AC3E}">
        <p14:creationId xmlns:p14="http://schemas.microsoft.com/office/powerpoint/2010/main" val="502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4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9833"/>
            <a:ext cx="7772400" cy="529008"/>
          </a:xfrm>
        </p:spPr>
        <p:txBody>
          <a:bodyPr/>
          <a:lstStyle/>
          <a:p>
            <a:r>
              <a:rPr lang="en-US"/>
              <a:t>Click to edit Master title style</a:t>
            </a:r>
            <a:endParaRPr lang="en-GB" dirty="0"/>
          </a:p>
        </p:txBody>
      </p:sp>
      <p:sp>
        <p:nvSpPr>
          <p:cNvPr id="3" name="Subtitle 2"/>
          <p:cNvSpPr>
            <a:spLocks noGrp="1"/>
          </p:cNvSpPr>
          <p:nvPr>
            <p:ph type="subTitle" idx="1"/>
          </p:nvPr>
        </p:nvSpPr>
        <p:spPr>
          <a:xfrm>
            <a:off x="647934" y="1916832"/>
            <a:ext cx="7812497" cy="1752600"/>
          </a:xfrm>
        </p:spPr>
        <p:txBody>
          <a:bodyPr/>
          <a:lstStyle>
            <a:lvl1pPr marL="0" indent="0" algn="l">
              <a:spcBef>
                <a:spcPts val="0"/>
              </a:spcBef>
              <a:buNone/>
              <a:defRPr>
                <a:solidFill>
                  <a:srgbClr val="AA272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409375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2000" y="1304014"/>
            <a:ext cx="7344000" cy="900849"/>
          </a:xfrm>
        </p:spPr>
        <p:txBody>
          <a:bodyPr/>
          <a:lstStyle/>
          <a:p>
            <a:r>
              <a:rPr lang="en-US"/>
              <a:t>Click to edit Master title style</a:t>
            </a:r>
            <a:endParaRPr lang="en-GB" dirty="0"/>
          </a:p>
        </p:txBody>
      </p:sp>
      <p:sp>
        <p:nvSpPr>
          <p:cNvPr id="3" name="Content Placeholder 2"/>
          <p:cNvSpPr>
            <a:spLocks noGrp="1"/>
          </p:cNvSpPr>
          <p:nvPr>
            <p:ph idx="1"/>
          </p:nvPr>
        </p:nvSpPr>
        <p:spPr>
          <a:xfrm>
            <a:off x="972000" y="2158983"/>
            <a:ext cx="7344000" cy="4078329"/>
          </a:xfrm>
        </p:spPr>
        <p:txBody>
          <a:bodyPr>
            <a:normAutofit/>
          </a:bodyPr>
          <a:lstStyle>
            <a:lvl1pPr>
              <a:spcBef>
                <a:spcPts val="0"/>
              </a:spcBef>
              <a:defRPr sz="2000"/>
            </a:lvl1pPr>
            <a:lvl2pPr>
              <a:spcBef>
                <a:spcPts val="0"/>
              </a:spcBef>
              <a:defRPr sz="1800"/>
            </a:lvl2pPr>
            <a:lvl3pPr>
              <a:spcBef>
                <a:spcPts val="0"/>
              </a:spcBef>
              <a:defRPr sz="1600"/>
            </a:lvl3pPr>
            <a:lvl4pPr>
              <a:spcBef>
                <a:spcPts val="0"/>
              </a:spcBef>
              <a:defRPr sz="1400"/>
            </a:lvl4pPr>
            <a:lvl5pPr>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8572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3546000" y="1304014"/>
            <a:ext cx="4770000" cy="900849"/>
          </a:xfrm>
        </p:spPr>
        <p:txBody>
          <a:bodyPr/>
          <a:lstStyle/>
          <a:p>
            <a:r>
              <a:rPr lang="en-US"/>
              <a:t>Click to edit Master title style</a:t>
            </a:r>
            <a:endParaRPr lang="en-GB" dirty="0"/>
          </a:p>
        </p:txBody>
      </p:sp>
      <p:sp>
        <p:nvSpPr>
          <p:cNvPr id="3" name="Content Placeholder 2"/>
          <p:cNvSpPr>
            <a:spLocks noGrp="1"/>
          </p:cNvSpPr>
          <p:nvPr>
            <p:ph idx="1"/>
          </p:nvPr>
        </p:nvSpPr>
        <p:spPr>
          <a:xfrm>
            <a:off x="3546000" y="2158983"/>
            <a:ext cx="4770000" cy="4078329"/>
          </a:xfrm>
        </p:spPr>
        <p:txBody>
          <a:bodyPr>
            <a:normAutofit/>
          </a:bodyPr>
          <a:lstStyle>
            <a:lvl1pPr>
              <a:spcBef>
                <a:spcPts val="0"/>
              </a:spcBef>
              <a:defRPr sz="2000"/>
            </a:lvl1pPr>
            <a:lvl2pPr>
              <a:spcBef>
                <a:spcPts val="0"/>
              </a:spcBef>
              <a:defRPr sz="1800"/>
            </a:lvl2pPr>
            <a:lvl3pPr>
              <a:spcBef>
                <a:spcPts val="0"/>
              </a:spcBef>
              <a:defRPr sz="1600"/>
            </a:lvl3pPr>
            <a:lvl4pPr>
              <a:spcBef>
                <a:spcPts val="0"/>
              </a:spcBef>
              <a:defRPr sz="1400"/>
            </a:lvl4pPr>
            <a:lvl5pPr>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0"/>
          </p:nvPr>
        </p:nvSpPr>
        <p:spPr>
          <a:xfrm>
            <a:off x="746940" y="1442081"/>
            <a:ext cx="2682000" cy="3294000"/>
          </a:xfrm>
          <a:ln>
            <a:solidFill>
              <a:srgbClr val="AA272F"/>
            </a:solidFill>
          </a:ln>
        </p:spPr>
        <p:txBody>
          <a:bodyPr rtlCol="0">
            <a:normAutofit/>
          </a:bodyPr>
          <a:lstStyle/>
          <a:p>
            <a:pPr lvl="0"/>
            <a:r>
              <a:rPr lang="en-US" noProof="0"/>
              <a:t>Click icon to add picture</a:t>
            </a:r>
            <a:endParaRPr lang="en-GB" noProof="0"/>
          </a:p>
        </p:txBody>
      </p:sp>
    </p:spTree>
    <p:extLst>
      <p:ext uri="{BB962C8B-B14F-4D97-AF65-F5344CB8AC3E}">
        <p14:creationId xmlns:p14="http://schemas.microsoft.com/office/powerpoint/2010/main" val="351787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01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GB">
              <a:solidFill>
                <a:prstClr val="black"/>
              </a:solidFill>
              <a:latin typeface="Tahoma" charset="0"/>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GB">
              <a:solidFill>
                <a:prstClr val="black"/>
              </a:solidFill>
              <a:latin typeface="Tahoma"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2342BFE-9C67-464A-9258-E9B0CBFB05A1}" type="slidenum">
              <a:rPr lang="en-GB">
                <a:solidFill>
                  <a:prstClr val="black"/>
                </a:solidFill>
                <a:latin typeface="Tahoma" charset="0"/>
              </a:rPr>
              <a:pPr>
                <a:defRPr/>
              </a:pPr>
              <a:t>‹#›</a:t>
            </a:fld>
            <a:endParaRPr lang="en-GB">
              <a:solidFill>
                <a:prstClr val="black"/>
              </a:solidFill>
              <a:latin typeface="Tahoma" charset="0"/>
            </a:endParaRPr>
          </a:p>
        </p:txBody>
      </p:sp>
    </p:spTree>
    <p:extLst>
      <p:ext uri="{BB962C8B-B14F-4D97-AF65-F5344CB8AC3E}">
        <p14:creationId xmlns:p14="http://schemas.microsoft.com/office/powerpoint/2010/main" val="3187180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6" descr="A4 Diocese for PPT_Bkg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398463"/>
            <a:ext cx="9144000" cy="646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5" descr="Diocese Shield Colour.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588" y="395288"/>
            <a:ext cx="2005012"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Title Placeholder 1"/>
          <p:cNvSpPr>
            <a:spLocks noGrp="1"/>
          </p:cNvSpPr>
          <p:nvPr>
            <p:ph type="title"/>
          </p:nvPr>
        </p:nvSpPr>
        <p:spPr bwMode="auto">
          <a:xfrm>
            <a:off x="971550" y="1295400"/>
            <a:ext cx="7345363" cy="69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1029" name="Text Placeholder 2"/>
          <p:cNvSpPr>
            <a:spLocks noGrp="1"/>
          </p:cNvSpPr>
          <p:nvPr>
            <p:ph type="body" idx="1"/>
          </p:nvPr>
        </p:nvSpPr>
        <p:spPr bwMode="auto">
          <a:xfrm>
            <a:off x="971550" y="2035175"/>
            <a:ext cx="7345363" cy="420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630767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txStyles>
    <p:titleStyle>
      <a:lvl1pPr algn="l" rtl="0" eaLnBrk="0" fontAlgn="base" hangingPunct="0">
        <a:spcBef>
          <a:spcPct val="0"/>
        </a:spcBef>
        <a:spcAft>
          <a:spcPct val="0"/>
        </a:spcAft>
        <a:defRPr sz="2800" b="1" kern="1200">
          <a:solidFill>
            <a:schemeClr val="tx1"/>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2800" b="1">
          <a:solidFill>
            <a:schemeClr val="tx1"/>
          </a:solidFill>
          <a:latin typeface="Tahoma" pitchFamily="34" charset="0"/>
          <a:cs typeface="Tahoma" pitchFamily="34" charset="0"/>
        </a:defRPr>
      </a:lvl2pPr>
      <a:lvl3pPr algn="l" rtl="0" eaLnBrk="0" fontAlgn="base" hangingPunct="0">
        <a:spcBef>
          <a:spcPct val="0"/>
        </a:spcBef>
        <a:spcAft>
          <a:spcPct val="0"/>
        </a:spcAft>
        <a:defRPr sz="2800" b="1">
          <a:solidFill>
            <a:schemeClr val="tx1"/>
          </a:solidFill>
          <a:latin typeface="Tahoma" pitchFamily="34" charset="0"/>
          <a:cs typeface="Tahoma" pitchFamily="34" charset="0"/>
        </a:defRPr>
      </a:lvl3pPr>
      <a:lvl4pPr algn="l" rtl="0" eaLnBrk="0" fontAlgn="base" hangingPunct="0">
        <a:spcBef>
          <a:spcPct val="0"/>
        </a:spcBef>
        <a:spcAft>
          <a:spcPct val="0"/>
        </a:spcAft>
        <a:defRPr sz="2800" b="1">
          <a:solidFill>
            <a:schemeClr val="tx1"/>
          </a:solidFill>
          <a:latin typeface="Tahoma" pitchFamily="34" charset="0"/>
          <a:cs typeface="Tahoma" pitchFamily="34" charset="0"/>
        </a:defRPr>
      </a:lvl4pPr>
      <a:lvl5pPr algn="l" rtl="0" eaLnBrk="0" fontAlgn="base" hangingPunct="0">
        <a:spcBef>
          <a:spcPct val="0"/>
        </a:spcBef>
        <a:spcAft>
          <a:spcPct val="0"/>
        </a:spcAft>
        <a:defRPr sz="2800" b="1">
          <a:solidFill>
            <a:schemeClr val="tx1"/>
          </a:solidFill>
          <a:latin typeface="Tahoma" pitchFamily="34" charset="0"/>
          <a:cs typeface="Tahoma" pitchFamily="34" charset="0"/>
        </a:defRPr>
      </a:lvl5pPr>
      <a:lvl6pPr marL="457200" algn="l" rtl="0" eaLnBrk="1" fontAlgn="base" hangingPunct="1">
        <a:spcBef>
          <a:spcPct val="0"/>
        </a:spcBef>
        <a:spcAft>
          <a:spcPct val="0"/>
        </a:spcAft>
        <a:defRPr sz="2800" b="1">
          <a:solidFill>
            <a:schemeClr val="tx1"/>
          </a:solidFill>
          <a:latin typeface="Tahoma" pitchFamily="34" charset="0"/>
          <a:cs typeface="Tahoma" pitchFamily="34" charset="0"/>
        </a:defRPr>
      </a:lvl6pPr>
      <a:lvl7pPr marL="914400" algn="l" rtl="0" eaLnBrk="1" fontAlgn="base" hangingPunct="1">
        <a:spcBef>
          <a:spcPct val="0"/>
        </a:spcBef>
        <a:spcAft>
          <a:spcPct val="0"/>
        </a:spcAft>
        <a:defRPr sz="2800" b="1">
          <a:solidFill>
            <a:schemeClr val="tx1"/>
          </a:solidFill>
          <a:latin typeface="Tahoma" pitchFamily="34" charset="0"/>
          <a:cs typeface="Tahoma" pitchFamily="34" charset="0"/>
        </a:defRPr>
      </a:lvl7pPr>
      <a:lvl8pPr marL="1371600" algn="l" rtl="0" eaLnBrk="1" fontAlgn="base" hangingPunct="1">
        <a:spcBef>
          <a:spcPct val="0"/>
        </a:spcBef>
        <a:spcAft>
          <a:spcPct val="0"/>
        </a:spcAft>
        <a:defRPr sz="2800" b="1">
          <a:solidFill>
            <a:schemeClr val="tx1"/>
          </a:solidFill>
          <a:latin typeface="Tahoma" pitchFamily="34" charset="0"/>
          <a:cs typeface="Tahoma" pitchFamily="34" charset="0"/>
        </a:defRPr>
      </a:lvl8pPr>
      <a:lvl9pPr marL="1828800" algn="l" rtl="0" eaLnBrk="1" fontAlgn="base" hangingPunct="1">
        <a:spcBef>
          <a:spcPct val="0"/>
        </a:spcBef>
        <a:spcAft>
          <a:spcPct val="0"/>
        </a:spcAft>
        <a:defRPr sz="2800" b="1">
          <a:solidFill>
            <a:schemeClr val="tx1"/>
          </a:solidFill>
          <a:latin typeface="Tahoma" pitchFamily="34" charset="0"/>
          <a:cs typeface="Tahoma" pitchFamily="34" charset="0"/>
        </a:defRPr>
      </a:lvl9pPr>
    </p:titleStyle>
    <p:bodyStyle>
      <a:lvl1pPr marL="342900" indent="-342900" algn="l" rtl="0" eaLnBrk="0" fontAlgn="base" hangingPunct="0">
        <a:spcBef>
          <a:spcPct val="0"/>
        </a:spcBef>
        <a:spcAft>
          <a:spcPct val="0"/>
        </a:spcAft>
        <a:buClr>
          <a:srgbClr val="AA272F"/>
        </a:buClr>
        <a:buSzPct val="105000"/>
        <a:buFont typeface="Arial" charset="0"/>
        <a:buChar char="•"/>
        <a:defRPr sz="28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0"/>
        </a:spcBef>
        <a:spcAft>
          <a:spcPct val="0"/>
        </a:spcAft>
        <a:buClr>
          <a:srgbClr val="AA272F"/>
        </a:buClr>
        <a:buSzPct val="105000"/>
        <a:buFont typeface="Arial" charset="0"/>
        <a:buChar char="–"/>
        <a:defRPr sz="24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0"/>
        </a:spcBef>
        <a:spcAft>
          <a:spcPct val="0"/>
        </a:spcAft>
        <a:buClr>
          <a:srgbClr val="AA272F"/>
        </a:buClr>
        <a:buSzPct val="105000"/>
        <a:buFont typeface="Arial" charset="0"/>
        <a:buChar char="•"/>
        <a:defRPr sz="20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0"/>
        </a:spcBef>
        <a:spcAft>
          <a:spcPct val="0"/>
        </a:spcAft>
        <a:buClr>
          <a:srgbClr val="AA272F"/>
        </a:buClr>
        <a:buSzPct val="105000"/>
        <a:buFont typeface="Arial" charset="0"/>
        <a:buChar char="–"/>
        <a:defRPr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0"/>
        </a:spcBef>
        <a:spcAft>
          <a:spcPct val="0"/>
        </a:spcAft>
        <a:buClr>
          <a:srgbClr val="AA272F"/>
        </a:buClr>
        <a:buSzPct val="105000"/>
        <a:buFont typeface="Arial" charset="0"/>
        <a:buChar char="»"/>
        <a:defRPr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A4 Diocese for PPT_Bkgd.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398463"/>
            <a:ext cx="9144000" cy="646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5" descr="Diocese Shield Colou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588" y="395288"/>
            <a:ext cx="2005012"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Title Placeholder 1"/>
          <p:cNvSpPr>
            <a:spLocks noGrp="1"/>
          </p:cNvSpPr>
          <p:nvPr>
            <p:ph type="title"/>
          </p:nvPr>
        </p:nvSpPr>
        <p:spPr bwMode="auto">
          <a:xfrm>
            <a:off x="971550" y="1295400"/>
            <a:ext cx="7345363" cy="69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1029" name="Text Placeholder 2"/>
          <p:cNvSpPr>
            <a:spLocks noGrp="1"/>
          </p:cNvSpPr>
          <p:nvPr>
            <p:ph type="body" idx="1"/>
          </p:nvPr>
        </p:nvSpPr>
        <p:spPr bwMode="auto">
          <a:xfrm>
            <a:off x="971550" y="2035175"/>
            <a:ext cx="7345363" cy="420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862673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p:txStyles>
    <p:titleStyle>
      <a:lvl1pPr algn="l" rtl="0" eaLnBrk="0" fontAlgn="base" hangingPunct="0">
        <a:spcBef>
          <a:spcPct val="0"/>
        </a:spcBef>
        <a:spcAft>
          <a:spcPct val="0"/>
        </a:spcAft>
        <a:defRPr sz="2800" b="1" kern="1200">
          <a:solidFill>
            <a:schemeClr val="tx1"/>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2800" b="1">
          <a:solidFill>
            <a:schemeClr val="tx1"/>
          </a:solidFill>
          <a:latin typeface="Tahoma" pitchFamily="34" charset="0"/>
          <a:cs typeface="Tahoma" pitchFamily="34" charset="0"/>
        </a:defRPr>
      </a:lvl2pPr>
      <a:lvl3pPr algn="l" rtl="0" eaLnBrk="0" fontAlgn="base" hangingPunct="0">
        <a:spcBef>
          <a:spcPct val="0"/>
        </a:spcBef>
        <a:spcAft>
          <a:spcPct val="0"/>
        </a:spcAft>
        <a:defRPr sz="2800" b="1">
          <a:solidFill>
            <a:schemeClr val="tx1"/>
          </a:solidFill>
          <a:latin typeface="Tahoma" pitchFamily="34" charset="0"/>
          <a:cs typeface="Tahoma" pitchFamily="34" charset="0"/>
        </a:defRPr>
      </a:lvl3pPr>
      <a:lvl4pPr algn="l" rtl="0" eaLnBrk="0" fontAlgn="base" hangingPunct="0">
        <a:spcBef>
          <a:spcPct val="0"/>
        </a:spcBef>
        <a:spcAft>
          <a:spcPct val="0"/>
        </a:spcAft>
        <a:defRPr sz="2800" b="1">
          <a:solidFill>
            <a:schemeClr val="tx1"/>
          </a:solidFill>
          <a:latin typeface="Tahoma" pitchFamily="34" charset="0"/>
          <a:cs typeface="Tahoma" pitchFamily="34" charset="0"/>
        </a:defRPr>
      </a:lvl4pPr>
      <a:lvl5pPr algn="l" rtl="0" eaLnBrk="0" fontAlgn="base" hangingPunct="0">
        <a:spcBef>
          <a:spcPct val="0"/>
        </a:spcBef>
        <a:spcAft>
          <a:spcPct val="0"/>
        </a:spcAft>
        <a:defRPr sz="2800" b="1">
          <a:solidFill>
            <a:schemeClr val="tx1"/>
          </a:solidFill>
          <a:latin typeface="Tahoma" pitchFamily="34" charset="0"/>
          <a:cs typeface="Tahoma" pitchFamily="34" charset="0"/>
        </a:defRPr>
      </a:lvl5pPr>
      <a:lvl6pPr marL="457200" algn="l" rtl="0" eaLnBrk="1" fontAlgn="base" hangingPunct="1">
        <a:spcBef>
          <a:spcPct val="0"/>
        </a:spcBef>
        <a:spcAft>
          <a:spcPct val="0"/>
        </a:spcAft>
        <a:defRPr sz="2800" b="1">
          <a:solidFill>
            <a:schemeClr val="tx1"/>
          </a:solidFill>
          <a:latin typeface="Tahoma" pitchFamily="34" charset="0"/>
          <a:cs typeface="Tahoma" pitchFamily="34" charset="0"/>
        </a:defRPr>
      </a:lvl6pPr>
      <a:lvl7pPr marL="914400" algn="l" rtl="0" eaLnBrk="1" fontAlgn="base" hangingPunct="1">
        <a:spcBef>
          <a:spcPct val="0"/>
        </a:spcBef>
        <a:spcAft>
          <a:spcPct val="0"/>
        </a:spcAft>
        <a:defRPr sz="2800" b="1">
          <a:solidFill>
            <a:schemeClr val="tx1"/>
          </a:solidFill>
          <a:latin typeface="Tahoma" pitchFamily="34" charset="0"/>
          <a:cs typeface="Tahoma" pitchFamily="34" charset="0"/>
        </a:defRPr>
      </a:lvl7pPr>
      <a:lvl8pPr marL="1371600" algn="l" rtl="0" eaLnBrk="1" fontAlgn="base" hangingPunct="1">
        <a:spcBef>
          <a:spcPct val="0"/>
        </a:spcBef>
        <a:spcAft>
          <a:spcPct val="0"/>
        </a:spcAft>
        <a:defRPr sz="2800" b="1">
          <a:solidFill>
            <a:schemeClr val="tx1"/>
          </a:solidFill>
          <a:latin typeface="Tahoma" pitchFamily="34" charset="0"/>
          <a:cs typeface="Tahoma" pitchFamily="34" charset="0"/>
        </a:defRPr>
      </a:lvl8pPr>
      <a:lvl9pPr marL="1828800" algn="l" rtl="0" eaLnBrk="1" fontAlgn="base" hangingPunct="1">
        <a:spcBef>
          <a:spcPct val="0"/>
        </a:spcBef>
        <a:spcAft>
          <a:spcPct val="0"/>
        </a:spcAft>
        <a:defRPr sz="2800" b="1">
          <a:solidFill>
            <a:schemeClr val="tx1"/>
          </a:solidFill>
          <a:latin typeface="Tahoma" pitchFamily="34" charset="0"/>
          <a:cs typeface="Tahoma" pitchFamily="34" charset="0"/>
        </a:defRPr>
      </a:lvl9pPr>
    </p:titleStyle>
    <p:bodyStyle>
      <a:lvl1pPr marL="342900" indent="-342900" algn="l" rtl="0" eaLnBrk="0" fontAlgn="base" hangingPunct="0">
        <a:spcBef>
          <a:spcPct val="0"/>
        </a:spcBef>
        <a:spcAft>
          <a:spcPct val="0"/>
        </a:spcAft>
        <a:buClr>
          <a:srgbClr val="AA272F"/>
        </a:buClr>
        <a:buSzPct val="105000"/>
        <a:buFont typeface="Arial" charset="0"/>
        <a:buChar char="•"/>
        <a:defRPr sz="28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0"/>
        </a:spcBef>
        <a:spcAft>
          <a:spcPct val="0"/>
        </a:spcAft>
        <a:buClr>
          <a:srgbClr val="AA272F"/>
        </a:buClr>
        <a:buSzPct val="105000"/>
        <a:buFont typeface="Arial" charset="0"/>
        <a:buChar char="–"/>
        <a:defRPr sz="24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0"/>
        </a:spcBef>
        <a:spcAft>
          <a:spcPct val="0"/>
        </a:spcAft>
        <a:buClr>
          <a:srgbClr val="AA272F"/>
        </a:buClr>
        <a:buSzPct val="105000"/>
        <a:buFont typeface="Arial" charset="0"/>
        <a:buChar char="•"/>
        <a:defRPr sz="20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0"/>
        </a:spcBef>
        <a:spcAft>
          <a:spcPct val="0"/>
        </a:spcAft>
        <a:buClr>
          <a:srgbClr val="AA272F"/>
        </a:buClr>
        <a:buSzPct val="105000"/>
        <a:buFont typeface="Arial" charset="0"/>
        <a:buChar char="–"/>
        <a:defRPr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0"/>
        </a:spcBef>
        <a:spcAft>
          <a:spcPct val="0"/>
        </a:spcAft>
        <a:buClr>
          <a:srgbClr val="AA272F"/>
        </a:buClr>
        <a:buSzPct val="105000"/>
        <a:buFont typeface="Arial" charset="0"/>
        <a:buChar char="»"/>
        <a:defRPr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br>
              <a:rPr lang="en-GB" sz="4000">
                <a:solidFill>
                  <a:srgbClr val="FF0000"/>
                </a:solidFill>
                <a:latin typeface="Tahoma" charset="0"/>
                <a:cs typeface="Tahoma" charset="0"/>
              </a:rPr>
            </a:br>
            <a:br>
              <a:rPr lang="en-GB" sz="4000">
                <a:solidFill>
                  <a:srgbClr val="FF0000"/>
                </a:solidFill>
                <a:latin typeface="Tahoma" charset="0"/>
                <a:cs typeface="Tahoma" charset="0"/>
              </a:rPr>
            </a:br>
            <a:r>
              <a:rPr lang="en-GB" sz="4000">
                <a:latin typeface="Tahoma" charset="0"/>
                <a:cs typeface="Tahoma" charset="0"/>
              </a:rPr>
              <a:t> </a:t>
            </a:r>
            <a:br>
              <a:rPr lang="en-GB" sz="4000">
                <a:latin typeface="Tahoma" charset="0"/>
                <a:cs typeface="Tahoma" charset="0"/>
              </a:rPr>
            </a:br>
            <a:br>
              <a:rPr lang="en-GB" sz="1800">
                <a:solidFill>
                  <a:srgbClr val="FF0000"/>
                </a:solidFill>
                <a:latin typeface="Tahoma" charset="0"/>
                <a:cs typeface="Tahoma" charset="0"/>
              </a:rPr>
            </a:br>
            <a:r>
              <a:rPr lang="en-GB" sz="4000">
                <a:latin typeface="Tahoma" charset="0"/>
                <a:cs typeface="Tahoma" charset="0"/>
              </a:rPr>
              <a:t> </a:t>
            </a:r>
          </a:p>
        </p:txBody>
      </p:sp>
      <p:sp>
        <p:nvSpPr>
          <p:cNvPr id="2051" name="Rectangle 3"/>
          <p:cNvSpPr>
            <a:spLocks noGrp="1" noChangeArrowheads="1"/>
          </p:cNvSpPr>
          <p:nvPr>
            <p:ph idx="1"/>
          </p:nvPr>
        </p:nvSpPr>
        <p:spPr>
          <a:xfrm>
            <a:off x="107504" y="2060848"/>
            <a:ext cx="9373220" cy="4533900"/>
          </a:xfrm>
        </p:spPr>
        <p:txBody>
          <a:bodyPr>
            <a:normAutofit/>
          </a:bodyPr>
          <a:lstStyle/>
          <a:p>
            <a:pPr marL="0" indent="0" algn="ctr" eaLnBrk="1" hangingPunct="1">
              <a:buFont typeface="Arial" charset="0"/>
              <a:buNone/>
              <a:defRPr/>
            </a:pPr>
            <a:r>
              <a:rPr lang="en-GB" sz="4400" b="1" dirty="0">
                <a:solidFill>
                  <a:srgbClr val="002060"/>
                </a:solidFill>
                <a:latin typeface="Tahoma" charset="0"/>
                <a:cs typeface="Tahoma" charset="0"/>
              </a:rPr>
              <a:t>FINANCE PRESENTATION </a:t>
            </a:r>
          </a:p>
          <a:p>
            <a:pPr marL="0" indent="0" algn="ctr" eaLnBrk="1" hangingPunct="1">
              <a:buFont typeface="Arial" charset="0"/>
              <a:buNone/>
              <a:defRPr/>
            </a:pPr>
            <a:r>
              <a:rPr lang="en-GB" sz="6400" b="1" dirty="0">
                <a:solidFill>
                  <a:srgbClr val="AA272F"/>
                </a:solidFill>
                <a:latin typeface="Tahoma" charset="0"/>
                <a:cs typeface="Tahoma" charset="0"/>
              </a:rPr>
              <a:t> </a:t>
            </a:r>
            <a:br>
              <a:rPr lang="en-GB" sz="6400" b="1" dirty="0">
                <a:solidFill>
                  <a:srgbClr val="AA272F"/>
                </a:solidFill>
                <a:latin typeface="Tahoma" charset="0"/>
                <a:cs typeface="Tahoma" charset="0"/>
              </a:rPr>
            </a:br>
            <a:r>
              <a:rPr lang="en-GB" sz="4400" b="1" dirty="0">
                <a:solidFill>
                  <a:srgbClr val="C00000"/>
                </a:solidFill>
                <a:latin typeface="Tahoma" charset="0"/>
                <a:cs typeface="Tahoma" charset="0"/>
              </a:rPr>
              <a:t>Treasurers</a:t>
            </a:r>
            <a:r>
              <a:rPr lang="en-GB" sz="4400" b="1">
                <a:solidFill>
                  <a:srgbClr val="C00000"/>
                </a:solidFill>
                <a:latin typeface="Tahoma" charset="0"/>
                <a:cs typeface="Tahoma" charset="0"/>
              </a:rPr>
              <a:t>' Conference</a:t>
            </a:r>
            <a:endParaRPr lang="en-GB" sz="4400" b="1" dirty="0">
              <a:solidFill>
                <a:srgbClr val="C00000"/>
              </a:solidFill>
              <a:latin typeface="Tahoma" charset="0"/>
              <a:cs typeface="Tahoma" charset="0"/>
            </a:endParaRPr>
          </a:p>
          <a:p>
            <a:pPr marL="0" indent="0" algn="ctr" eaLnBrk="1" hangingPunct="1">
              <a:buFont typeface="Arial" charset="0"/>
              <a:buNone/>
              <a:defRPr/>
            </a:pPr>
            <a:r>
              <a:rPr lang="en-GB" sz="4400" b="1" dirty="0">
                <a:solidFill>
                  <a:srgbClr val="C00000"/>
                </a:solidFill>
                <a:latin typeface="Tahoma" charset="0"/>
                <a:cs typeface="Tahoma" charset="0"/>
              </a:rPr>
              <a:t>November 2020</a:t>
            </a:r>
            <a:endParaRPr lang="en-GB" sz="4400" i="1" dirty="0">
              <a:solidFill>
                <a:srgbClr val="C00000"/>
              </a:solidFill>
            </a:endParaRPr>
          </a:p>
          <a:p>
            <a:pPr eaLnBrk="1" hangingPunct="1">
              <a:defRPr/>
            </a:pPr>
            <a:endParaRPr lang="en-GB" i="1" dirty="0"/>
          </a:p>
          <a:p>
            <a:pPr algn="r" eaLnBrk="1" hangingPunct="1">
              <a:defRPr/>
            </a:pPr>
            <a:endParaRPr lang="en-GB" sz="1800" i="1" dirty="0">
              <a:solidFill>
                <a:srgbClr val="FF0000"/>
              </a:solidFill>
              <a:latin typeface="Tahoma" charset="0"/>
            </a:endParaRPr>
          </a:p>
          <a:p>
            <a:pPr marL="0" indent="0" algn="r" eaLnBrk="1" hangingPunct="1">
              <a:buFont typeface="Arial" charset="0"/>
              <a:buNone/>
              <a:defRPr/>
            </a:pPr>
            <a:endParaRPr lang="en-GB" sz="1800" i="1" dirty="0">
              <a:solidFill>
                <a:srgbClr val="FF0000"/>
              </a:solidFill>
              <a:latin typeface="Tahoma" charset="0"/>
            </a:endParaRPr>
          </a:p>
          <a:p>
            <a:pPr algn="r" eaLnBrk="1" hangingPunct="1">
              <a:defRPr/>
            </a:pPr>
            <a:endParaRPr lang="en-GB" sz="1800" dirty="0">
              <a:solidFill>
                <a:srgbClr val="FF0000"/>
              </a:solidFill>
              <a:latin typeface="Tahoma" charset="0"/>
            </a:endParaRPr>
          </a:p>
          <a:p>
            <a:pPr algn="r" eaLnBrk="1" hangingPunct="1">
              <a:defRPr/>
            </a:pPr>
            <a:endParaRPr lang="en-GB" sz="1800" dirty="0">
              <a:solidFill>
                <a:srgbClr val="FF0000"/>
              </a:solidFill>
              <a:latin typeface="Tahoma" charset="0"/>
            </a:endParaRPr>
          </a:p>
          <a:p>
            <a:pPr algn="r" eaLnBrk="1" hangingPunct="1">
              <a:defRPr/>
            </a:pPr>
            <a:endParaRPr lang="en-GB" sz="1800" dirty="0">
              <a:solidFill>
                <a:srgbClr val="FF0000"/>
              </a:solidFill>
              <a:latin typeface="Tahoma" charset="0"/>
            </a:endParaRPr>
          </a:p>
          <a:p>
            <a:pPr algn="r" eaLnBrk="1" hangingPunct="1">
              <a:defRPr/>
            </a:pPr>
            <a:endParaRPr lang="en-GB" sz="1800" dirty="0">
              <a:solidFill>
                <a:srgbClr val="FF0000"/>
              </a:solidFill>
              <a:latin typeface="Tahoma" charset="0"/>
            </a:endParaRPr>
          </a:p>
          <a:p>
            <a:pPr algn="r" eaLnBrk="1" hangingPunct="1">
              <a:defRPr/>
            </a:pPr>
            <a:endParaRPr lang="en-GB" sz="2600" dirty="0">
              <a:solidFill>
                <a:srgbClr val="FF0000"/>
              </a:solidFill>
              <a:latin typeface="Tahoma" charset="0"/>
            </a:endParaRPr>
          </a:p>
          <a:p>
            <a:pPr eaLnBrk="1" hangingPunct="1">
              <a:defRPr/>
            </a:pPr>
            <a:endParaRPr lang="en-GB" dirty="0"/>
          </a:p>
        </p:txBody>
      </p:sp>
      <p:pic>
        <p:nvPicPr>
          <p:cNvPr id="2" name="Picture 1"/>
          <p:cNvPicPr>
            <a:picLocks noChangeAspect="1"/>
          </p:cNvPicPr>
          <p:nvPr/>
        </p:nvPicPr>
        <p:blipFill>
          <a:blip r:embed="rId3"/>
          <a:stretch>
            <a:fillRect/>
          </a:stretch>
        </p:blipFill>
        <p:spPr>
          <a:xfrm>
            <a:off x="683568" y="404664"/>
            <a:ext cx="2877561" cy="664522"/>
          </a:xfrm>
          <a:prstGeom prst="rect">
            <a:avLst/>
          </a:prstGeom>
        </p:spPr>
      </p:pic>
    </p:spTree>
    <p:extLst>
      <p:ext uri="{BB962C8B-B14F-4D97-AF65-F5344CB8AC3E}">
        <p14:creationId xmlns:p14="http://schemas.microsoft.com/office/powerpoint/2010/main" val="455640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56" y="655943"/>
            <a:ext cx="7128792" cy="900849"/>
          </a:xfrm>
        </p:spPr>
        <p:txBody>
          <a:bodyPr/>
          <a:lstStyle/>
          <a:p>
            <a:pPr algn="ctr"/>
            <a:r>
              <a:rPr lang="en-GB" dirty="0">
                <a:solidFill>
                  <a:srgbClr val="002060"/>
                </a:solidFill>
              </a:rPr>
              <a:t>NATIONAL CHURCH PARTNERSHIP</a:t>
            </a:r>
          </a:p>
        </p:txBody>
      </p:sp>
      <p:sp>
        <p:nvSpPr>
          <p:cNvPr id="5" name="Content Placeholder 4"/>
          <p:cNvSpPr>
            <a:spLocks noGrp="1"/>
          </p:cNvSpPr>
          <p:nvPr>
            <p:ph idx="1"/>
          </p:nvPr>
        </p:nvSpPr>
        <p:spPr>
          <a:xfrm>
            <a:off x="467544" y="1556792"/>
            <a:ext cx="9433556" cy="5021322"/>
          </a:xfrm>
        </p:spPr>
        <p:txBody>
          <a:bodyPr>
            <a:normAutofit/>
          </a:bodyPr>
          <a:lstStyle/>
          <a:p>
            <a:r>
              <a:rPr lang="en-GB" sz="2200" b="1" dirty="0"/>
              <a:t>Strategic Development Funding </a:t>
            </a:r>
          </a:p>
          <a:p>
            <a:pPr marL="0" indent="0">
              <a:buNone/>
            </a:pPr>
            <a:r>
              <a:rPr lang="en-GB" sz="2200" dirty="0"/>
              <a:t>	- Chatham Town Centre - £655k</a:t>
            </a:r>
          </a:p>
          <a:p>
            <a:pPr marL="0" indent="0">
              <a:buNone/>
            </a:pPr>
            <a:r>
              <a:rPr lang="en-GB" sz="2200" dirty="0"/>
              <a:t>	- Missional - £1.44M (matched funding over 5 years)</a:t>
            </a:r>
          </a:p>
          <a:p>
            <a:pPr marL="0" indent="0">
              <a:buNone/>
            </a:pPr>
            <a:endParaRPr lang="en-GB" sz="2200" dirty="0"/>
          </a:p>
          <a:p>
            <a:r>
              <a:rPr lang="en-GB" sz="2200" b="1" dirty="0"/>
              <a:t>Covid-19</a:t>
            </a:r>
          </a:p>
          <a:p>
            <a:pPr marL="0" indent="0">
              <a:buNone/>
            </a:pPr>
            <a:r>
              <a:rPr lang="en-GB" sz="2200" dirty="0"/>
              <a:t>	- Clergy Stipend payment deferral - £1.37M (Loan 12ms)</a:t>
            </a:r>
          </a:p>
          <a:p>
            <a:pPr marL="0" indent="0">
              <a:buNone/>
            </a:pPr>
            <a:r>
              <a:rPr lang="en-GB" sz="2200" dirty="0"/>
              <a:t>	- Continuity Grant £320K (50% of Covid-19 net impact)</a:t>
            </a:r>
          </a:p>
          <a:p>
            <a:endParaRPr lang="en-GB" sz="2200" dirty="0"/>
          </a:p>
          <a:p>
            <a:r>
              <a:rPr lang="en-GB" sz="2200" b="1" dirty="0">
                <a:effectLst/>
              </a:rPr>
              <a:t>Giving Advisor Fund</a:t>
            </a:r>
            <a:endParaRPr lang="en-GB" sz="2200" b="1" dirty="0"/>
          </a:p>
          <a:p>
            <a:pPr marL="457200" lvl="1" indent="0">
              <a:buNone/>
            </a:pPr>
            <a:r>
              <a:rPr lang="en-GB" sz="2200" dirty="0"/>
              <a:t>	</a:t>
            </a:r>
            <a:r>
              <a:rPr kumimoji="0" lang="en-GB" sz="2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Generous Giving Officer £120K (50% over 5 years)</a:t>
            </a:r>
          </a:p>
          <a:p>
            <a:pPr marL="0" marR="0" lvl="0" indent="0" algn="l" defTabSz="914400" rtl="0" eaLnBrk="0" fontAlgn="base" latinLnBrk="0" hangingPunct="0">
              <a:lnSpc>
                <a:spcPct val="100000"/>
              </a:lnSpc>
              <a:spcBef>
                <a:spcPts val="0"/>
              </a:spcBef>
              <a:spcAft>
                <a:spcPct val="0"/>
              </a:spcAft>
              <a:buClr>
                <a:srgbClr val="AA272F"/>
              </a:buClr>
              <a:buSzPct val="105000"/>
              <a:buFont typeface="Arial" charset="0"/>
              <a:buNone/>
              <a:tabLst/>
              <a:defRPr/>
            </a:pPr>
            <a:endParaRPr kumimoji="0" lang="en-GB" sz="2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342900" marR="0" lvl="0" indent="-342900" algn="l" defTabSz="914400" rtl="0" eaLnBrk="0" fontAlgn="base" latinLnBrk="0" hangingPunct="0">
              <a:lnSpc>
                <a:spcPct val="100000"/>
              </a:lnSpc>
              <a:spcBef>
                <a:spcPts val="0"/>
              </a:spcBef>
              <a:spcAft>
                <a:spcPct val="0"/>
              </a:spcAft>
              <a:buClr>
                <a:srgbClr val="AA272F"/>
              </a:buClr>
              <a:buSzPct val="105000"/>
              <a:buFont typeface="Arial" charset="0"/>
              <a:buChar char="•"/>
              <a:tabLst/>
              <a:defRPr/>
            </a:pPr>
            <a:r>
              <a:rPr kumimoji="0" lang="en-GB" sz="2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Capacity Funding</a:t>
            </a:r>
          </a:p>
          <a:p>
            <a:pPr marL="914400" marR="0" lvl="2" indent="0" algn="l" defTabSz="914400" rtl="0" eaLnBrk="0" fontAlgn="base" latinLnBrk="0" hangingPunct="0">
              <a:lnSpc>
                <a:spcPct val="100000"/>
              </a:lnSpc>
              <a:spcBef>
                <a:spcPts val="0"/>
              </a:spcBef>
              <a:spcAft>
                <a:spcPct val="0"/>
              </a:spcAft>
              <a:buClr>
                <a:srgbClr val="AA272F"/>
              </a:buClr>
              <a:buSzPct val="105000"/>
              <a:buFont typeface="Arial" charset="0"/>
              <a:buNone/>
              <a:tabLst/>
              <a:defRPr/>
            </a:pPr>
            <a:r>
              <a:rPr kumimoji="0" lang="en-GB" sz="2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C£120K</a:t>
            </a:r>
          </a:p>
        </p:txBody>
      </p:sp>
    </p:spTree>
    <p:extLst>
      <p:ext uri="{BB962C8B-B14F-4D97-AF65-F5344CB8AC3E}">
        <p14:creationId xmlns:p14="http://schemas.microsoft.com/office/powerpoint/2010/main" val="47008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39752" y="289423"/>
            <a:ext cx="3528392" cy="900849"/>
          </a:xfrm>
        </p:spPr>
        <p:txBody>
          <a:bodyPr/>
          <a:lstStyle/>
          <a:p>
            <a:r>
              <a:rPr kumimoji="0" lang="en-GB" sz="28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BUDGET 2021</a:t>
            </a:r>
            <a:br>
              <a:rPr lang="en-GB" dirty="0">
                <a:solidFill>
                  <a:srgbClr val="C00000"/>
                </a:solidFill>
              </a:rPr>
            </a:br>
            <a:endParaRPr lang="en-GB" dirty="0">
              <a:solidFill>
                <a:srgbClr val="C00000"/>
              </a:solidFill>
            </a:endParaRPr>
          </a:p>
        </p:txBody>
      </p:sp>
      <p:sp>
        <p:nvSpPr>
          <p:cNvPr id="5" name="Content Placeholder 4"/>
          <p:cNvSpPr>
            <a:spLocks noGrp="1"/>
          </p:cNvSpPr>
          <p:nvPr>
            <p:ph idx="1"/>
          </p:nvPr>
        </p:nvSpPr>
        <p:spPr>
          <a:xfrm>
            <a:off x="332316" y="980728"/>
            <a:ext cx="8820980" cy="4608512"/>
          </a:xfrm>
        </p:spPr>
        <p:txBody>
          <a:bodyPr>
            <a:normAutofit fontScale="25000" lnSpcReduction="20000"/>
          </a:bodyPr>
          <a:lstStyle/>
          <a:p>
            <a:pPr marL="342900" marR="0" lvl="0" indent="-342900" algn="l" defTabSz="914400" rtl="0" eaLnBrk="0" fontAlgn="base" latinLnBrk="0" hangingPunct="0">
              <a:lnSpc>
                <a:spcPct val="100000"/>
              </a:lnSpc>
              <a:spcBef>
                <a:spcPts val="0"/>
              </a:spcBef>
              <a:spcAft>
                <a:spcPct val="0"/>
              </a:spcAft>
              <a:buClr>
                <a:srgbClr val="AA272F"/>
              </a:buClr>
              <a:buSzPct val="105000"/>
              <a:buFont typeface="Arial" charset="0"/>
              <a:buChar char="•"/>
              <a:tabLst/>
              <a:defRPr/>
            </a:pPr>
            <a:r>
              <a:rPr kumimoji="0" lang="en-GB" sz="8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Strategic Review - to arrive at a plan of a financially sustainable model of mission for the Diocese</a:t>
            </a:r>
          </a:p>
          <a:p>
            <a:pPr marL="342900" marR="0" lvl="0" indent="-342900" algn="l" defTabSz="914400" rtl="0" eaLnBrk="0" fontAlgn="base" latinLnBrk="0" hangingPunct="0">
              <a:lnSpc>
                <a:spcPct val="100000"/>
              </a:lnSpc>
              <a:spcBef>
                <a:spcPts val="0"/>
              </a:spcBef>
              <a:spcAft>
                <a:spcPct val="0"/>
              </a:spcAft>
              <a:buClr>
                <a:srgbClr val="AA272F"/>
              </a:buClr>
              <a:buSzPct val="105000"/>
              <a:buFont typeface="Arial" charset="0"/>
              <a:buChar char="•"/>
              <a:tabLst/>
              <a:defRPr/>
            </a:pPr>
            <a:endParaRPr lang="en-GB" sz="8800" dirty="0">
              <a:solidFill>
                <a:prstClr val="black"/>
              </a:solidFill>
            </a:endParaRPr>
          </a:p>
          <a:p>
            <a:pPr marL="342900" marR="0" lvl="0" indent="-342900" algn="l" defTabSz="914400" rtl="0" eaLnBrk="0" fontAlgn="base" latinLnBrk="0" hangingPunct="0">
              <a:lnSpc>
                <a:spcPct val="100000"/>
              </a:lnSpc>
              <a:spcBef>
                <a:spcPts val="0"/>
              </a:spcBef>
              <a:spcAft>
                <a:spcPct val="0"/>
              </a:spcAft>
              <a:buClr>
                <a:srgbClr val="AA272F"/>
              </a:buClr>
              <a:buSzPct val="105000"/>
              <a:buFont typeface="Arial" charset="0"/>
              <a:buChar char="•"/>
              <a:tabLst/>
              <a:defRPr/>
            </a:pPr>
            <a:r>
              <a:rPr kumimoji="0" lang="en-GB" sz="8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This </a:t>
            </a:r>
            <a:r>
              <a:rPr lang="en-GB" sz="8800" dirty="0">
                <a:solidFill>
                  <a:prstClr val="black"/>
                </a:solidFill>
              </a:rPr>
              <a:t>should </a:t>
            </a:r>
            <a:r>
              <a:rPr kumimoji="0" lang="en-GB" sz="8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entail progressive narrowing of the gap between income and expenditure to steady state but should include targeted investment</a:t>
            </a:r>
          </a:p>
          <a:p>
            <a:endParaRPr lang="en-GB" sz="8800" dirty="0"/>
          </a:p>
          <a:p>
            <a:r>
              <a:rPr lang="en-GB" sz="8800" dirty="0"/>
              <a:t>Budget is impacted by the severity and longevity of the Covid-19 pandemic</a:t>
            </a:r>
          </a:p>
          <a:p>
            <a:endParaRPr lang="en-GB" sz="8800" dirty="0"/>
          </a:p>
          <a:p>
            <a:r>
              <a:rPr lang="en-GB" sz="8800" b="0" i="0" u="none" strike="noStrike" baseline="0" dirty="0">
                <a:solidFill>
                  <a:srgbClr val="000000"/>
                </a:solidFill>
                <a:latin typeface="Tahoma" panose="020B0604030504040204" pitchFamily="34" charset="0"/>
              </a:rPr>
              <a:t>Partnership at all levels - National </a:t>
            </a:r>
            <a:r>
              <a:rPr lang="en-GB" sz="8800" dirty="0">
                <a:solidFill>
                  <a:srgbClr val="000000"/>
                </a:solidFill>
              </a:rPr>
              <a:t>C</a:t>
            </a:r>
            <a:r>
              <a:rPr lang="en-GB" sz="8800" b="0" i="0" u="none" strike="noStrike" baseline="0" dirty="0">
                <a:solidFill>
                  <a:srgbClr val="000000"/>
                </a:solidFill>
                <a:latin typeface="Tahoma" panose="020B0604030504040204" pitchFamily="34" charset="0"/>
              </a:rPr>
              <a:t>hurch/ Diocese/ parishes/ churchgoers </a:t>
            </a:r>
          </a:p>
          <a:p>
            <a:endParaRPr lang="en-GB" sz="8800" dirty="0">
              <a:solidFill>
                <a:srgbClr val="000000"/>
              </a:solidFill>
            </a:endParaRPr>
          </a:p>
          <a:p>
            <a:r>
              <a:rPr lang="en-GB" sz="8800" dirty="0"/>
              <a:t>Short-term measures to control costs (e.g. Furlough of staff and cutting property expenditure and National support) - 2020 forecast deficit contained to £937K</a:t>
            </a:r>
          </a:p>
          <a:p>
            <a:endParaRPr lang="en-GB" sz="8800" dirty="0"/>
          </a:p>
          <a:p>
            <a:r>
              <a:rPr lang="en-GB" sz="8800" dirty="0"/>
              <a:t>Early in process of transfer to Indicative Offers</a:t>
            </a:r>
          </a:p>
          <a:p>
            <a:endParaRPr lang="en-GB" sz="8800" dirty="0"/>
          </a:p>
          <a:p>
            <a:r>
              <a:rPr lang="en-GB" sz="8800" dirty="0"/>
              <a:t>Strategic intent and funding just confirmed for full-time Generous Giving Officer</a:t>
            </a:r>
          </a:p>
          <a:p>
            <a:pPr marL="0" indent="0">
              <a:buNone/>
            </a:pPr>
            <a:endParaRPr lang="en-GB" sz="7400" dirty="0"/>
          </a:p>
          <a:p>
            <a:endParaRPr lang="en-GB" sz="7400" dirty="0"/>
          </a:p>
          <a:p>
            <a:pPr marL="0" indent="0">
              <a:buNone/>
            </a:pPr>
            <a:endParaRPr lang="en-GB" sz="7400" dirty="0"/>
          </a:p>
          <a:p>
            <a:endParaRPr lang="en-GB" sz="2400" b="1" dirty="0"/>
          </a:p>
          <a:p>
            <a:endParaRPr lang="en-GB" b="1" dirty="0"/>
          </a:p>
        </p:txBody>
      </p:sp>
    </p:spTree>
    <p:extLst>
      <p:ext uri="{BB962C8B-B14F-4D97-AF65-F5344CB8AC3E}">
        <p14:creationId xmlns:p14="http://schemas.microsoft.com/office/powerpoint/2010/main" val="3014967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9772" y="764704"/>
            <a:ext cx="4104456" cy="900849"/>
          </a:xfrm>
        </p:spPr>
        <p:txBody>
          <a:bodyPr/>
          <a:lstStyle/>
          <a:p>
            <a:r>
              <a:rPr lang="en-GB" dirty="0">
                <a:solidFill>
                  <a:srgbClr val="002060"/>
                </a:solidFill>
              </a:rPr>
              <a:t>BUDGET 2021</a:t>
            </a:r>
            <a:endParaRPr lang="en-GB" dirty="0">
              <a:solidFill>
                <a:srgbClr val="C00000"/>
              </a:solidFill>
            </a:endParaRPr>
          </a:p>
        </p:txBody>
      </p:sp>
      <p:sp>
        <p:nvSpPr>
          <p:cNvPr id="5" name="Content Placeholder 4"/>
          <p:cNvSpPr>
            <a:spLocks noGrp="1"/>
          </p:cNvSpPr>
          <p:nvPr>
            <p:ph idx="1"/>
          </p:nvPr>
        </p:nvSpPr>
        <p:spPr>
          <a:xfrm>
            <a:off x="467544" y="1556792"/>
            <a:ext cx="8568952" cy="4968552"/>
          </a:xfrm>
        </p:spPr>
        <p:txBody>
          <a:bodyPr>
            <a:normAutofit lnSpcReduction="10000"/>
          </a:bodyPr>
          <a:lstStyle/>
          <a:p>
            <a:pPr eaLnBrk="1" hangingPunct="1">
              <a:defRPr/>
            </a:pPr>
            <a:r>
              <a:rPr kumimoji="0" lang="en-GB" sz="2400" i="0" u="none" strike="noStrike" kern="1200" cap="none" spc="0" normalizeH="0" baseline="0" noProof="0" dirty="0">
                <a:ln>
                  <a:noFill/>
                </a:ln>
                <a:effectLst/>
                <a:uLnTx/>
                <a:uFillTx/>
                <a:latin typeface="Tahoma" charset="0"/>
                <a:ea typeface="Tahoma" pitchFamily="34" charset="0"/>
                <a:cs typeface="Tahoma" pitchFamily="34" charset="0"/>
              </a:rPr>
              <a:t>Budgeted deficit of £1,804K (2020F: Deficit £937k; 2020 Base-case Budget of £833K)</a:t>
            </a:r>
          </a:p>
          <a:p>
            <a:pPr eaLnBrk="1" hangingPunct="1">
              <a:defRPr/>
            </a:pPr>
            <a:endParaRPr lang="en-GB" sz="2400" dirty="0">
              <a:latin typeface="Tahoma" charset="0"/>
            </a:endParaRPr>
          </a:p>
          <a:p>
            <a:pPr eaLnBrk="1" hangingPunct="1">
              <a:defRPr/>
            </a:pPr>
            <a:r>
              <a:rPr kumimoji="0" lang="en-GB" sz="2400" i="0" u="none" strike="noStrike" kern="1200" cap="none" spc="0" normalizeH="0" baseline="0" noProof="0" dirty="0">
                <a:ln>
                  <a:noFill/>
                </a:ln>
                <a:effectLst/>
                <a:uLnTx/>
                <a:uFillTx/>
                <a:latin typeface="Tahoma" charset="0"/>
                <a:ea typeface="Tahoma" pitchFamily="34" charset="0"/>
                <a:cs typeface="Tahoma" pitchFamily="34" charset="0"/>
              </a:rPr>
              <a:t>The 2021 Budget of £8.0M for Parish Offers does implicitly anticipate recovering levels of parish contributions later in 2021 as Covid-19 restrictions are assumed to lift</a:t>
            </a:r>
          </a:p>
          <a:p>
            <a:pPr eaLnBrk="1" hangingPunct="1">
              <a:defRPr/>
            </a:pPr>
            <a:endParaRPr lang="en-GB" sz="2400" dirty="0">
              <a:latin typeface="Tahoma" charset="0"/>
            </a:endParaRPr>
          </a:p>
          <a:p>
            <a:pPr eaLnBrk="1" hangingPunct="1">
              <a:defRPr/>
            </a:pPr>
            <a:r>
              <a:rPr kumimoji="0" lang="en-GB" sz="2400" i="0" u="none" strike="noStrike" kern="1200" cap="none" spc="0" normalizeH="0" baseline="0" noProof="0" dirty="0">
                <a:ln>
                  <a:noFill/>
                </a:ln>
                <a:effectLst/>
                <a:uLnTx/>
                <a:uFillTx/>
                <a:latin typeface="Tahoma" charset="0"/>
                <a:ea typeface="Tahoma" pitchFamily="34" charset="0"/>
                <a:cs typeface="Tahoma" pitchFamily="34" charset="0"/>
              </a:rPr>
              <a:t>A range of scenarios (e.g. best/realistic/worst) have been considered:</a:t>
            </a:r>
          </a:p>
          <a:p>
            <a:pPr eaLnBrk="1" hangingPunct="1">
              <a:defRPr/>
            </a:pPr>
            <a:endParaRPr lang="en-GB" sz="2400" dirty="0">
              <a:latin typeface="Tahoma" charset="0"/>
            </a:endParaRPr>
          </a:p>
          <a:p>
            <a:pPr marL="400050" lvl="1" indent="0" eaLnBrk="1" hangingPunct="1">
              <a:buNone/>
              <a:defRPr/>
            </a:pPr>
            <a:r>
              <a:rPr kumimoji="0" lang="en-GB" sz="2200" i="0" u="none" strike="noStrike" kern="1200" cap="none" spc="0" normalizeH="0" baseline="0" noProof="0" dirty="0">
                <a:ln>
                  <a:noFill/>
                </a:ln>
                <a:effectLst/>
                <a:uLnTx/>
                <a:uFillTx/>
                <a:latin typeface="Tahoma" charset="0"/>
                <a:ea typeface="Tahoma" pitchFamily="34" charset="0"/>
                <a:cs typeface="Tahoma" pitchFamily="34" charset="0"/>
              </a:rPr>
              <a:t>- W</a:t>
            </a:r>
            <a:r>
              <a:rPr kumimoji="0" lang="en-GB" sz="2400" b="0" i="0" u="none" strike="noStrike" kern="1200" cap="none" spc="0" normalizeH="0" baseline="0" noProof="0" dirty="0">
                <a:ln>
                  <a:noFill/>
                </a:ln>
                <a:solidFill>
                  <a:prstClr val="black"/>
                </a:solidFill>
                <a:effectLst/>
                <a:uLnTx/>
                <a:uFillTx/>
                <a:latin typeface="Tahoma" charset="0"/>
                <a:ea typeface="Tahoma" pitchFamily="34" charset="0"/>
                <a:cs typeface="Tahoma" pitchFamily="34" charset="0"/>
              </a:rPr>
              <a:t>orst-case Scenario – 40% </a:t>
            </a:r>
            <a:r>
              <a:rPr kumimoji="0" lang="en-GB" sz="2200" i="0" u="none" strike="noStrike" kern="1200" cap="none" spc="0" normalizeH="0" baseline="0" noProof="0" dirty="0">
                <a:ln>
                  <a:noFill/>
                </a:ln>
                <a:effectLst/>
                <a:uLnTx/>
                <a:uFillTx/>
                <a:latin typeface="Tahoma" charset="0"/>
                <a:ea typeface="Tahoma" pitchFamily="34" charset="0"/>
                <a:cs typeface="Tahoma" pitchFamily="34" charset="0"/>
              </a:rPr>
              <a:t>fall in parish contributions from pre-</a:t>
            </a:r>
            <a:r>
              <a:rPr kumimoji="0" lang="en-GB" sz="2200" i="0" u="none" strike="noStrike" kern="1200" cap="none" spc="0" normalizeH="0" baseline="0" noProof="0" dirty="0" err="1">
                <a:ln>
                  <a:noFill/>
                </a:ln>
                <a:effectLst/>
                <a:uLnTx/>
                <a:uFillTx/>
                <a:latin typeface="Tahoma" charset="0"/>
                <a:ea typeface="Tahoma" pitchFamily="34" charset="0"/>
                <a:cs typeface="Tahoma" pitchFamily="34" charset="0"/>
              </a:rPr>
              <a:t>Covid</a:t>
            </a:r>
            <a:r>
              <a:rPr kumimoji="0" lang="en-GB" sz="2200" i="0" u="none" strike="noStrike" kern="1200" cap="none" spc="0" normalizeH="0" baseline="0" noProof="0" dirty="0">
                <a:ln>
                  <a:noFill/>
                </a:ln>
                <a:effectLst/>
                <a:uLnTx/>
                <a:uFillTx/>
                <a:latin typeface="Tahoma" charset="0"/>
                <a:ea typeface="Tahoma" pitchFamily="34" charset="0"/>
                <a:cs typeface="Tahoma" pitchFamily="34" charset="0"/>
              </a:rPr>
              <a:t> levels (£2.8M less than budgeted) - leading to c£1.5M worse than budgeted deficit. There would be sufficient Common Fund reserves and cash</a:t>
            </a:r>
            <a:endParaRPr lang="en-GB" sz="2200" dirty="0"/>
          </a:p>
          <a:p>
            <a:pPr marL="0" indent="0">
              <a:buNone/>
            </a:pPr>
            <a:endParaRPr lang="en-GB" sz="2400" dirty="0"/>
          </a:p>
          <a:p>
            <a:endParaRPr lang="en-GB" sz="2400" b="1" dirty="0"/>
          </a:p>
          <a:p>
            <a:endParaRPr lang="en-GB" b="1" dirty="0"/>
          </a:p>
        </p:txBody>
      </p:sp>
    </p:spTree>
    <p:extLst>
      <p:ext uri="{BB962C8B-B14F-4D97-AF65-F5344CB8AC3E}">
        <p14:creationId xmlns:p14="http://schemas.microsoft.com/office/powerpoint/2010/main" val="212563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5716" y="188640"/>
            <a:ext cx="5112568" cy="900849"/>
          </a:xfrm>
        </p:spPr>
        <p:txBody>
          <a:bodyPr/>
          <a:lstStyle/>
          <a:p>
            <a:r>
              <a:rPr kumimoji="0" lang="en-GB" sz="28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KEY ASSUMPTIONS</a:t>
            </a:r>
            <a:r>
              <a:rPr lang="en-GB" sz="3600" dirty="0">
                <a:solidFill>
                  <a:srgbClr val="C00000"/>
                </a:solidFill>
              </a:rPr>
              <a:t> </a:t>
            </a:r>
            <a:br>
              <a:rPr lang="en-GB" dirty="0">
                <a:solidFill>
                  <a:srgbClr val="C00000"/>
                </a:solidFill>
              </a:rPr>
            </a:br>
            <a:endParaRPr lang="en-GB" dirty="0">
              <a:solidFill>
                <a:srgbClr val="C00000"/>
              </a:solidFill>
            </a:endParaRPr>
          </a:p>
        </p:txBody>
      </p:sp>
      <p:sp>
        <p:nvSpPr>
          <p:cNvPr id="5" name="Content Placeholder 4"/>
          <p:cNvSpPr>
            <a:spLocks noGrp="1"/>
          </p:cNvSpPr>
          <p:nvPr>
            <p:ph idx="1"/>
          </p:nvPr>
        </p:nvSpPr>
        <p:spPr>
          <a:xfrm>
            <a:off x="395536" y="908720"/>
            <a:ext cx="8568952" cy="5408765"/>
          </a:xfrm>
        </p:spPr>
        <p:txBody>
          <a:bodyPr>
            <a:noAutofit/>
          </a:bodyPr>
          <a:lstStyle/>
          <a:p>
            <a:r>
              <a:rPr lang="en-GB" sz="2200" dirty="0"/>
              <a:t>Based on £8.0M Parish Offers (plus £0.4M recovery of DBF fees) (2020F: £8.3M; 2020Pre-Covid £8.6M; 2020B: £8.9M) </a:t>
            </a:r>
          </a:p>
          <a:p>
            <a:endParaRPr lang="en-GB" sz="1600" dirty="0"/>
          </a:p>
          <a:p>
            <a:r>
              <a:rPr lang="en-GB" sz="2200" dirty="0"/>
              <a:t>Average stipendiary clergy posts of 172.5 in 2021, 10.7% vacancy rate (2020B: 181.5, vacancy rate 10.0%)</a:t>
            </a:r>
          </a:p>
          <a:p>
            <a:endParaRPr lang="en-GB" sz="1600" dirty="0"/>
          </a:p>
          <a:p>
            <a:r>
              <a:rPr lang="en-GB" sz="2200" dirty="0"/>
              <a:t>No stipend or staff salary increase </a:t>
            </a:r>
          </a:p>
          <a:p>
            <a:endParaRPr lang="en-GB" sz="1600" dirty="0"/>
          </a:p>
          <a:p>
            <a:r>
              <a:rPr lang="en-GB" sz="2200" dirty="0"/>
              <a:t>Property Repairs of £750K (2020F: £750K (inc. £250K catch-up expenditure); 2020B: £750K) and an additional £250K (funded from the Diocesan Pastoral Account) toward additional parsonage repair and maintenance</a:t>
            </a:r>
          </a:p>
          <a:p>
            <a:pPr marL="0" indent="0">
              <a:buNone/>
            </a:pPr>
            <a:endParaRPr lang="en-GB" sz="1600" dirty="0"/>
          </a:p>
          <a:p>
            <a:r>
              <a:rPr lang="en-GB" sz="2200" dirty="0"/>
              <a:t>Common Fund budgeted to reduce to £4.1m by the end of 2021 (Policy of a minimum of £5M)</a:t>
            </a:r>
          </a:p>
          <a:p>
            <a:endParaRPr lang="en-GB" sz="1600" dirty="0"/>
          </a:p>
          <a:p>
            <a:r>
              <a:rPr lang="en-GB" sz="2200" dirty="0"/>
              <a:t>Net cash outflow of £3.9M projected for 2021 with a projected cash balance at 31 December 2021 of £5.6M</a:t>
            </a:r>
            <a:endParaRPr lang="en-GB" sz="2200" b="1" dirty="0"/>
          </a:p>
        </p:txBody>
      </p:sp>
    </p:spTree>
    <p:extLst>
      <p:ext uri="{BB962C8B-B14F-4D97-AF65-F5344CB8AC3E}">
        <p14:creationId xmlns:p14="http://schemas.microsoft.com/office/powerpoint/2010/main" val="4251649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title"/>
          </p:nvPr>
        </p:nvSpPr>
        <p:spPr>
          <a:xfrm>
            <a:off x="765966" y="260648"/>
            <a:ext cx="8229600" cy="1143000"/>
          </a:xfrm>
        </p:spPr>
        <p:txBody>
          <a:bodyPr/>
          <a:lstStyle/>
          <a:p>
            <a:pPr algn="l" eaLnBrk="1" hangingPunct="1"/>
            <a:r>
              <a:rPr kumimoji="0" lang="en-GB" sz="28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BUDGET 21/ FORECAST 20</a:t>
            </a:r>
            <a:endParaRPr lang="en-GB" sz="3600" dirty="0">
              <a:solidFill>
                <a:srgbClr val="C00000"/>
              </a:solidFill>
              <a:latin typeface="Tahoma" pitchFamily="34" charset="0"/>
            </a:endParaRPr>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val="2333145101"/>
              </p:ext>
            </p:extLst>
          </p:nvPr>
        </p:nvGraphicFramePr>
        <p:xfrm>
          <a:off x="323528" y="924675"/>
          <a:ext cx="8496944" cy="5903388"/>
        </p:xfrm>
        <a:graphic>
          <a:graphicData uri="http://schemas.openxmlformats.org/drawingml/2006/table">
            <a:tbl>
              <a:tblPr firstRow="1" bandRow="1">
                <a:tableStyleId>{E8B1032C-EA38-4F05-BA0D-38AFFFC7BED3}</a:tableStyleId>
              </a:tblPr>
              <a:tblGrid>
                <a:gridCol w="468052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418992">
                <a:tc>
                  <a:txBody>
                    <a:bodyPr/>
                    <a:lstStyle/>
                    <a:p>
                      <a:r>
                        <a:rPr lang="en-GB" sz="1800" i="0" dirty="0">
                          <a:latin typeface="Tahoma" pitchFamily="34" charset="0"/>
                          <a:ea typeface="Tahoma" pitchFamily="34" charset="0"/>
                          <a:cs typeface="Tahoma" pitchFamily="34" charset="0"/>
                        </a:rPr>
                        <a:t>Common Fund (£M)</a:t>
                      </a:r>
                    </a:p>
                  </a:txBody>
                  <a:tcPr/>
                </a:tc>
                <a:tc>
                  <a:txBody>
                    <a:bodyPr/>
                    <a:lstStyle/>
                    <a:p>
                      <a:pPr algn="ctr"/>
                      <a:r>
                        <a:rPr lang="en-GB" sz="1800" i="0" dirty="0">
                          <a:latin typeface="Tahoma" pitchFamily="34" charset="0"/>
                          <a:ea typeface="Tahoma" pitchFamily="34" charset="0"/>
                          <a:cs typeface="Tahoma" pitchFamily="34" charset="0"/>
                        </a:rPr>
                        <a:t>Budget 2021</a:t>
                      </a:r>
                    </a:p>
                  </a:txBody>
                  <a:tcPr/>
                </a:tc>
                <a:tc>
                  <a:txBody>
                    <a:bodyPr/>
                    <a:lstStyle/>
                    <a:p>
                      <a:pPr algn="ctr"/>
                      <a:r>
                        <a:rPr lang="en-GB" sz="1800" i="0" dirty="0">
                          <a:latin typeface="Tahoma" pitchFamily="34" charset="0"/>
                          <a:ea typeface="Tahoma" pitchFamily="34" charset="0"/>
                          <a:cs typeface="Tahoma" pitchFamily="34" charset="0"/>
                        </a:rPr>
                        <a:t>Forecast</a:t>
                      </a:r>
                      <a:r>
                        <a:rPr lang="en-GB" sz="1800" i="0" baseline="0" dirty="0">
                          <a:latin typeface="Tahoma" pitchFamily="34" charset="0"/>
                          <a:ea typeface="Tahoma" pitchFamily="34" charset="0"/>
                          <a:cs typeface="Tahoma" pitchFamily="34" charset="0"/>
                        </a:rPr>
                        <a:t> 2020</a:t>
                      </a:r>
                      <a:endParaRPr lang="en-GB" sz="1800" i="0" dirty="0">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0"/>
                  </a:ext>
                </a:extLst>
              </a:tr>
              <a:tr h="363312">
                <a:tc>
                  <a:txBody>
                    <a:bodyPr/>
                    <a:lstStyle/>
                    <a:p>
                      <a:r>
                        <a:rPr lang="en-GB" sz="1800" b="1" i="0" dirty="0">
                          <a:latin typeface="Tahoma" pitchFamily="34" charset="0"/>
                          <a:ea typeface="Tahoma" pitchFamily="34" charset="0"/>
                          <a:cs typeface="Tahoma" pitchFamily="34" charset="0"/>
                        </a:rPr>
                        <a:t>Total expenditure</a:t>
                      </a:r>
                    </a:p>
                  </a:txBody>
                  <a:tcPr/>
                </a:tc>
                <a:tc>
                  <a:txBody>
                    <a:bodyPr/>
                    <a:lstStyle/>
                    <a:p>
                      <a:pPr algn="ctr"/>
                      <a:r>
                        <a:rPr lang="en-GB" sz="1800" b="1" i="0" dirty="0">
                          <a:latin typeface="Tahoma" pitchFamily="34" charset="0"/>
                          <a:ea typeface="Tahoma" pitchFamily="34" charset="0"/>
                          <a:cs typeface="Tahoma" pitchFamily="34" charset="0"/>
                        </a:rPr>
                        <a:t>12.62</a:t>
                      </a:r>
                    </a:p>
                  </a:txBody>
                  <a:tcPr/>
                </a:tc>
                <a:tc>
                  <a:txBody>
                    <a:bodyPr/>
                    <a:lstStyle/>
                    <a:p>
                      <a:pPr algn="ctr"/>
                      <a:r>
                        <a:rPr lang="en-GB" sz="1800" b="1" i="0" dirty="0">
                          <a:latin typeface="Tahoma" pitchFamily="34" charset="0"/>
                          <a:ea typeface="Tahoma" pitchFamily="34" charset="0"/>
                          <a:cs typeface="Tahoma" pitchFamily="34" charset="0"/>
                        </a:rPr>
                        <a:t>12.52</a:t>
                      </a:r>
                    </a:p>
                  </a:txBody>
                  <a:tcPr/>
                </a:tc>
                <a:extLst>
                  <a:ext uri="{0D108BD9-81ED-4DB2-BD59-A6C34878D82A}">
                    <a16:rowId xmlns:a16="http://schemas.microsoft.com/office/drawing/2014/main" val="10004"/>
                  </a:ext>
                </a:extLst>
              </a:tr>
              <a:tr h="382845">
                <a:tc>
                  <a:txBody>
                    <a:bodyPr/>
                    <a:lstStyle/>
                    <a:p>
                      <a:r>
                        <a:rPr lang="en-GB" sz="1800" b="0" i="0" dirty="0">
                          <a:latin typeface="Tahoma" pitchFamily="34" charset="0"/>
                          <a:ea typeface="Tahoma" pitchFamily="34" charset="0"/>
                          <a:cs typeface="Tahoma" pitchFamily="34" charset="0"/>
                        </a:rPr>
                        <a:t>Estimated capitalisation of property costs</a:t>
                      </a:r>
                    </a:p>
                  </a:txBody>
                  <a:tcPr/>
                </a:tc>
                <a:tc>
                  <a:txBody>
                    <a:bodyPr/>
                    <a:lstStyle/>
                    <a:p>
                      <a:pPr algn="ctr"/>
                      <a:r>
                        <a:rPr lang="en-GB" sz="1800" b="0" i="0" u="none" dirty="0">
                          <a:latin typeface="Tahoma" pitchFamily="34" charset="0"/>
                          <a:ea typeface="Tahoma" pitchFamily="34" charset="0"/>
                          <a:cs typeface="Tahoma" pitchFamily="34" charset="0"/>
                        </a:rPr>
                        <a:t>(0.15)</a:t>
                      </a:r>
                    </a:p>
                  </a:txBody>
                  <a:tcPr/>
                </a:tc>
                <a:tc>
                  <a:txBody>
                    <a:bodyPr/>
                    <a:lstStyle/>
                    <a:p>
                      <a:pPr algn="ctr"/>
                      <a:r>
                        <a:rPr lang="en-GB" sz="1800" b="0" i="0" u="none" dirty="0">
                          <a:latin typeface="Tahoma" pitchFamily="34" charset="0"/>
                          <a:ea typeface="Tahoma" pitchFamily="34" charset="0"/>
                          <a:cs typeface="Tahoma" pitchFamily="34" charset="0"/>
                        </a:rPr>
                        <a:t>(0.20)</a:t>
                      </a:r>
                    </a:p>
                  </a:txBody>
                  <a:tcPr/>
                </a:tc>
                <a:extLst>
                  <a:ext uri="{0D108BD9-81ED-4DB2-BD59-A6C34878D82A}">
                    <a16:rowId xmlns:a16="http://schemas.microsoft.com/office/drawing/2014/main" val="1991096654"/>
                  </a:ext>
                </a:extLst>
              </a:tr>
              <a:tr h="382845">
                <a:tc>
                  <a:txBody>
                    <a:bodyPr/>
                    <a:lstStyle/>
                    <a:p>
                      <a:r>
                        <a:rPr lang="en-GB" sz="1800" b="0" i="0" dirty="0">
                          <a:latin typeface="Tahoma" pitchFamily="34" charset="0"/>
                          <a:ea typeface="Tahoma" pitchFamily="34" charset="0"/>
                          <a:cs typeface="Tahoma" pitchFamily="34" charset="0"/>
                        </a:rPr>
                        <a:t>Transfer from DPA to fund property catch-up</a:t>
                      </a:r>
                    </a:p>
                  </a:txBody>
                  <a:tcPr/>
                </a:tc>
                <a:tc>
                  <a:txBody>
                    <a:bodyPr/>
                    <a:lstStyle/>
                    <a:p>
                      <a:pPr algn="ctr"/>
                      <a:r>
                        <a:rPr lang="en-GB" sz="1800" b="0" i="0" u="none" dirty="0">
                          <a:latin typeface="Tahoma" pitchFamily="34" charset="0"/>
                          <a:ea typeface="Tahoma" pitchFamily="34" charset="0"/>
                          <a:cs typeface="Tahoma" pitchFamily="34" charset="0"/>
                        </a:rPr>
                        <a:t>-</a:t>
                      </a:r>
                    </a:p>
                  </a:txBody>
                  <a:tcPr/>
                </a:tc>
                <a:tc>
                  <a:txBody>
                    <a:bodyPr/>
                    <a:lstStyle/>
                    <a:p>
                      <a:pPr algn="ctr"/>
                      <a:r>
                        <a:rPr lang="en-GB" sz="1800" b="0" i="0" u="none" dirty="0">
                          <a:latin typeface="Tahoma" pitchFamily="34" charset="0"/>
                          <a:ea typeface="Tahoma" pitchFamily="34" charset="0"/>
                          <a:cs typeface="Tahoma" pitchFamily="34" charset="0"/>
                        </a:rPr>
                        <a:t>(0.25)</a:t>
                      </a:r>
                    </a:p>
                  </a:txBody>
                  <a:tcPr/>
                </a:tc>
                <a:extLst>
                  <a:ext uri="{0D108BD9-81ED-4DB2-BD59-A6C34878D82A}">
                    <a16:rowId xmlns:a16="http://schemas.microsoft.com/office/drawing/2014/main" val="3932283665"/>
                  </a:ext>
                </a:extLst>
              </a:tr>
              <a:tr h="382845">
                <a:tc>
                  <a:txBody>
                    <a:bodyPr/>
                    <a:lstStyle/>
                    <a:p>
                      <a:r>
                        <a:rPr lang="en-GB" sz="1800" b="0" i="0" dirty="0">
                          <a:latin typeface="Tahoma" pitchFamily="34" charset="0"/>
                          <a:ea typeface="Tahoma" pitchFamily="34" charset="0"/>
                          <a:cs typeface="Tahoma" pitchFamily="34" charset="0"/>
                        </a:rPr>
                        <a:t>Funding from other funds </a:t>
                      </a:r>
                    </a:p>
                  </a:txBody>
                  <a:tcPr/>
                </a:tc>
                <a:tc>
                  <a:txBody>
                    <a:bodyPr/>
                    <a:lstStyle/>
                    <a:p>
                      <a:pPr algn="ctr"/>
                      <a:r>
                        <a:rPr lang="en-GB" sz="1800" b="0" i="0" u="none" dirty="0">
                          <a:latin typeface="Tahoma" pitchFamily="34" charset="0"/>
                          <a:ea typeface="Tahoma" pitchFamily="34" charset="0"/>
                          <a:cs typeface="Tahoma" pitchFamily="34" charset="0"/>
                        </a:rPr>
                        <a:t>(0.24)</a:t>
                      </a:r>
                    </a:p>
                  </a:txBody>
                  <a:tcPr/>
                </a:tc>
                <a:tc>
                  <a:txBody>
                    <a:bodyPr/>
                    <a:lstStyle/>
                    <a:p>
                      <a:pPr algn="ctr"/>
                      <a:r>
                        <a:rPr lang="en-GB" sz="1800" b="0" i="0" u="none" dirty="0">
                          <a:latin typeface="Tahoma" pitchFamily="34" charset="0"/>
                          <a:ea typeface="Tahoma" pitchFamily="34" charset="0"/>
                          <a:cs typeface="Tahoma" pitchFamily="34" charset="0"/>
                        </a:rPr>
                        <a:t>(0.10)</a:t>
                      </a:r>
                    </a:p>
                  </a:txBody>
                  <a:tcPr/>
                </a:tc>
                <a:extLst>
                  <a:ext uri="{0D108BD9-81ED-4DB2-BD59-A6C34878D82A}">
                    <a16:rowId xmlns:a16="http://schemas.microsoft.com/office/drawing/2014/main" val="880988502"/>
                  </a:ext>
                </a:extLst>
              </a:tr>
              <a:tr h="382845">
                <a:tc>
                  <a:txBody>
                    <a:bodyPr/>
                    <a:lstStyle/>
                    <a:p>
                      <a:r>
                        <a:rPr lang="en-GB" sz="1800" b="0" i="0" dirty="0">
                          <a:latin typeface="Tahoma" pitchFamily="34" charset="0"/>
                          <a:ea typeface="Tahoma" pitchFamily="34" charset="0"/>
                          <a:cs typeface="Tahoma" pitchFamily="34" charset="0"/>
                        </a:rPr>
                        <a:t>Pension costs provided</a:t>
                      </a:r>
                    </a:p>
                  </a:txBody>
                  <a:tcPr/>
                </a:tc>
                <a:tc>
                  <a:txBody>
                    <a:bodyPr/>
                    <a:lstStyle/>
                    <a:p>
                      <a:pPr algn="ctr"/>
                      <a:r>
                        <a:rPr lang="en-GB" sz="1800" b="0" i="0" u="sng" dirty="0">
                          <a:latin typeface="Tahoma" pitchFamily="34" charset="0"/>
                          <a:ea typeface="Tahoma" pitchFamily="34" charset="0"/>
                          <a:cs typeface="Tahoma" pitchFamily="34" charset="0"/>
                        </a:rPr>
                        <a:t>(0.57)</a:t>
                      </a:r>
                    </a:p>
                  </a:txBody>
                  <a:tcPr/>
                </a:tc>
                <a:tc>
                  <a:txBody>
                    <a:bodyPr/>
                    <a:lstStyle/>
                    <a:p>
                      <a:pPr algn="ctr"/>
                      <a:r>
                        <a:rPr lang="en-GB" sz="1800" b="0" i="0" u="sng" dirty="0">
                          <a:latin typeface="Tahoma" pitchFamily="34" charset="0"/>
                          <a:ea typeface="Tahoma" pitchFamily="34" charset="0"/>
                          <a:cs typeface="Tahoma" pitchFamily="34" charset="0"/>
                        </a:rPr>
                        <a:t>(0.59)</a:t>
                      </a:r>
                    </a:p>
                  </a:txBody>
                  <a:tcPr/>
                </a:tc>
                <a:extLst>
                  <a:ext uri="{0D108BD9-81ED-4DB2-BD59-A6C34878D82A}">
                    <a16:rowId xmlns:a16="http://schemas.microsoft.com/office/drawing/2014/main" val="10005"/>
                  </a:ext>
                </a:extLst>
              </a:tr>
              <a:tr h="452644">
                <a:tc>
                  <a:txBody>
                    <a:bodyPr/>
                    <a:lstStyle/>
                    <a:p>
                      <a:r>
                        <a:rPr lang="en-GB" sz="1800" b="0" i="0" dirty="0">
                          <a:latin typeface="Tahoma" pitchFamily="34" charset="0"/>
                          <a:ea typeface="Tahoma" pitchFamily="34" charset="0"/>
                          <a:cs typeface="Tahoma" pitchFamily="34" charset="0"/>
                        </a:rPr>
                        <a:t>Common Fund Net </a:t>
                      </a:r>
                      <a:r>
                        <a:rPr lang="en-GB" sz="1800" b="0" i="0" baseline="0" dirty="0">
                          <a:latin typeface="Tahoma" pitchFamily="34" charset="0"/>
                          <a:ea typeface="Tahoma" pitchFamily="34" charset="0"/>
                          <a:cs typeface="Tahoma" pitchFamily="34" charset="0"/>
                        </a:rPr>
                        <a:t>Expenditure</a:t>
                      </a:r>
                      <a:endParaRPr lang="en-GB" sz="1800" b="0" i="0" dirty="0">
                        <a:latin typeface="Tahoma" pitchFamily="34" charset="0"/>
                        <a:ea typeface="Tahoma" pitchFamily="34" charset="0"/>
                        <a:cs typeface="Tahoma" pitchFamily="34" charset="0"/>
                      </a:endParaRPr>
                    </a:p>
                  </a:txBody>
                  <a:tcPr/>
                </a:tc>
                <a:tc>
                  <a:txBody>
                    <a:bodyPr/>
                    <a:lstStyle/>
                    <a:p>
                      <a:pPr algn="ctr"/>
                      <a:r>
                        <a:rPr lang="en-GB" sz="1800" b="0" i="0" u="sng" dirty="0">
                          <a:latin typeface="Tahoma" pitchFamily="34" charset="0"/>
                          <a:ea typeface="Tahoma" pitchFamily="34" charset="0"/>
                          <a:cs typeface="Tahoma" pitchFamily="34" charset="0"/>
                        </a:rPr>
                        <a:t>11.66</a:t>
                      </a:r>
                    </a:p>
                  </a:txBody>
                  <a:tcPr/>
                </a:tc>
                <a:tc>
                  <a:txBody>
                    <a:bodyPr/>
                    <a:lstStyle/>
                    <a:p>
                      <a:pPr algn="ctr"/>
                      <a:r>
                        <a:rPr lang="en-GB" sz="1800" b="0" i="0" u="sng" dirty="0">
                          <a:latin typeface="Tahoma" pitchFamily="34" charset="0"/>
                          <a:ea typeface="Tahoma" pitchFamily="34" charset="0"/>
                          <a:cs typeface="Tahoma" pitchFamily="34" charset="0"/>
                        </a:rPr>
                        <a:t>11.38</a:t>
                      </a:r>
                    </a:p>
                  </a:txBody>
                  <a:tcPr/>
                </a:tc>
                <a:extLst>
                  <a:ext uri="{0D108BD9-81ED-4DB2-BD59-A6C34878D82A}">
                    <a16:rowId xmlns:a16="http://schemas.microsoft.com/office/drawing/2014/main" val="10006"/>
                  </a:ext>
                </a:extLst>
              </a:tr>
              <a:tr h="363312">
                <a:tc>
                  <a:txBody>
                    <a:bodyPr/>
                    <a:lstStyle/>
                    <a:p>
                      <a:r>
                        <a:rPr lang="en-GB" sz="1800" b="1" i="0" dirty="0">
                          <a:latin typeface="Tahoma" pitchFamily="34" charset="0"/>
                          <a:ea typeface="Tahoma" pitchFamily="34" charset="0"/>
                          <a:cs typeface="Tahoma" pitchFamily="34" charset="0"/>
                        </a:rPr>
                        <a:t>Parish</a:t>
                      </a:r>
                      <a:r>
                        <a:rPr lang="en-GB" sz="1800" b="1" i="0" baseline="0" dirty="0">
                          <a:latin typeface="Tahoma" pitchFamily="34" charset="0"/>
                          <a:ea typeface="Tahoma" pitchFamily="34" charset="0"/>
                          <a:cs typeface="Tahoma" pitchFamily="34" charset="0"/>
                        </a:rPr>
                        <a:t> Offers</a:t>
                      </a:r>
                      <a:endParaRPr lang="en-GB" sz="1800" b="1" i="0" dirty="0">
                        <a:latin typeface="Tahoma" pitchFamily="34" charset="0"/>
                        <a:ea typeface="Tahoma" pitchFamily="34" charset="0"/>
                        <a:cs typeface="Tahoma" pitchFamily="34" charset="0"/>
                      </a:endParaRPr>
                    </a:p>
                  </a:txBody>
                  <a:tcPr/>
                </a:tc>
                <a:tc>
                  <a:txBody>
                    <a:bodyPr/>
                    <a:lstStyle/>
                    <a:p>
                      <a:pPr algn="ctr"/>
                      <a:r>
                        <a:rPr lang="en-GB" sz="1800" b="1" i="0" dirty="0">
                          <a:latin typeface="Tahoma" pitchFamily="34" charset="0"/>
                          <a:ea typeface="Tahoma" pitchFamily="34" charset="0"/>
                          <a:cs typeface="Tahoma" pitchFamily="34" charset="0"/>
                        </a:rPr>
                        <a:t>8.60</a:t>
                      </a:r>
                    </a:p>
                  </a:txBody>
                  <a:tcPr/>
                </a:tc>
                <a:tc>
                  <a:txBody>
                    <a:bodyPr/>
                    <a:lstStyle/>
                    <a:p>
                      <a:pPr algn="ctr"/>
                      <a:r>
                        <a:rPr lang="en-GB" sz="1800" b="1" i="0" dirty="0">
                          <a:latin typeface="Tahoma" pitchFamily="34" charset="0"/>
                          <a:ea typeface="Tahoma" pitchFamily="34" charset="0"/>
                          <a:cs typeface="Tahoma" pitchFamily="34" charset="0"/>
                        </a:rPr>
                        <a:t> 8.60</a:t>
                      </a:r>
                    </a:p>
                  </a:txBody>
                  <a:tcPr/>
                </a:tc>
                <a:extLst>
                  <a:ext uri="{0D108BD9-81ED-4DB2-BD59-A6C34878D82A}">
                    <a16:rowId xmlns:a16="http://schemas.microsoft.com/office/drawing/2014/main" val="10008"/>
                  </a:ext>
                </a:extLst>
              </a:tr>
              <a:tr h="363312">
                <a:tc>
                  <a:txBody>
                    <a:bodyPr/>
                    <a:lstStyle/>
                    <a:p>
                      <a:r>
                        <a:rPr lang="en-GB" sz="1800" b="1" i="0" dirty="0" err="1">
                          <a:latin typeface="Tahoma" pitchFamily="34" charset="0"/>
                          <a:ea typeface="Tahoma" pitchFamily="34" charset="0"/>
                          <a:cs typeface="Tahoma" pitchFamily="34" charset="0"/>
                        </a:rPr>
                        <a:t>Covid</a:t>
                      </a:r>
                      <a:r>
                        <a:rPr lang="en-GB" sz="1800" b="1" i="0" dirty="0">
                          <a:latin typeface="Tahoma" pitchFamily="34" charset="0"/>
                          <a:ea typeface="Tahoma" pitchFamily="34" charset="0"/>
                          <a:cs typeface="Tahoma" pitchFamily="34" charset="0"/>
                        </a:rPr>
                        <a:t> impact on Parish Offers</a:t>
                      </a:r>
                    </a:p>
                  </a:txBody>
                  <a:tcPr/>
                </a:tc>
                <a:tc>
                  <a:txBody>
                    <a:bodyPr/>
                    <a:lstStyle/>
                    <a:p>
                      <a:pPr algn="ctr"/>
                      <a:r>
                        <a:rPr lang="en-GB" sz="1800" b="1" i="0" u="sng" dirty="0">
                          <a:latin typeface="Tahoma" pitchFamily="34" charset="0"/>
                          <a:ea typeface="Tahoma" pitchFamily="34" charset="0"/>
                          <a:cs typeface="Tahoma" pitchFamily="34" charset="0"/>
                        </a:rPr>
                        <a:t>(0.60)</a:t>
                      </a:r>
                    </a:p>
                  </a:txBody>
                  <a:tcPr/>
                </a:tc>
                <a:tc>
                  <a:txBody>
                    <a:bodyPr/>
                    <a:lstStyle/>
                    <a:p>
                      <a:pPr algn="ctr"/>
                      <a:r>
                        <a:rPr lang="en-GB" sz="1800" b="1" i="0" u="sng" dirty="0">
                          <a:latin typeface="Tahoma" pitchFamily="34" charset="0"/>
                          <a:ea typeface="Tahoma" pitchFamily="34" charset="0"/>
                          <a:cs typeface="Tahoma" pitchFamily="34" charset="0"/>
                        </a:rPr>
                        <a:t>(0.30)</a:t>
                      </a:r>
                    </a:p>
                  </a:txBody>
                  <a:tcPr/>
                </a:tc>
                <a:extLst>
                  <a:ext uri="{0D108BD9-81ED-4DB2-BD59-A6C34878D82A}">
                    <a16:rowId xmlns:a16="http://schemas.microsoft.com/office/drawing/2014/main" val="909994150"/>
                  </a:ext>
                </a:extLst>
              </a:tr>
              <a:tr h="363312">
                <a:tc>
                  <a:txBody>
                    <a:bodyPr/>
                    <a:lstStyle/>
                    <a:p>
                      <a:r>
                        <a:rPr lang="en-GB" sz="1800" b="1" i="0" dirty="0">
                          <a:latin typeface="Tahoma" pitchFamily="34" charset="0"/>
                          <a:ea typeface="Tahoma" pitchFamily="34" charset="0"/>
                          <a:cs typeface="Tahoma" pitchFamily="34" charset="0"/>
                        </a:rPr>
                        <a:t>Anticipated Parish Offers</a:t>
                      </a:r>
                    </a:p>
                  </a:txBody>
                  <a:tcPr/>
                </a:tc>
                <a:tc>
                  <a:txBody>
                    <a:bodyPr/>
                    <a:lstStyle/>
                    <a:p>
                      <a:pPr algn="ctr"/>
                      <a:r>
                        <a:rPr lang="en-GB" sz="1800" b="1" i="0" dirty="0">
                          <a:latin typeface="Tahoma" pitchFamily="34" charset="0"/>
                          <a:ea typeface="Tahoma" pitchFamily="34" charset="0"/>
                          <a:cs typeface="Tahoma" pitchFamily="34" charset="0"/>
                        </a:rPr>
                        <a:t>8.00</a:t>
                      </a:r>
                    </a:p>
                  </a:txBody>
                  <a:tcPr/>
                </a:tc>
                <a:tc>
                  <a:txBody>
                    <a:bodyPr/>
                    <a:lstStyle/>
                    <a:p>
                      <a:pPr algn="ctr"/>
                      <a:r>
                        <a:rPr lang="en-GB" sz="1800" b="1" i="0" dirty="0">
                          <a:latin typeface="Tahoma" pitchFamily="34" charset="0"/>
                          <a:ea typeface="Tahoma" pitchFamily="34" charset="0"/>
                          <a:cs typeface="Tahoma" pitchFamily="34" charset="0"/>
                        </a:rPr>
                        <a:t>8.30</a:t>
                      </a:r>
                    </a:p>
                  </a:txBody>
                  <a:tcPr/>
                </a:tc>
                <a:extLst>
                  <a:ext uri="{0D108BD9-81ED-4DB2-BD59-A6C34878D82A}">
                    <a16:rowId xmlns:a16="http://schemas.microsoft.com/office/drawing/2014/main" val="3783559472"/>
                  </a:ext>
                </a:extLst>
              </a:tr>
              <a:tr h="363312">
                <a:tc>
                  <a:txBody>
                    <a:bodyPr/>
                    <a:lstStyle/>
                    <a:p>
                      <a:r>
                        <a:rPr lang="en-GB" sz="1800" b="0" i="0" dirty="0">
                          <a:latin typeface="Tahoma" pitchFamily="34" charset="0"/>
                          <a:ea typeface="Tahoma" pitchFamily="34" charset="0"/>
                          <a:cs typeface="Tahoma" pitchFamily="34" charset="0"/>
                        </a:rPr>
                        <a:t>DBF Fees</a:t>
                      </a:r>
                    </a:p>
                  </a:txBody>
                  <a:tcPr/>
                </a:tc>
                <a:tc>
                  <a:txBody>
                    <a:bodyPr/>
                    <a:lstStyle/>
                    <a:p>
                      <a:pPr algn="ctr"/>
                      <a:r>
                        <a:rPr lang="en-GB" sz="1800" b="0" i="0" dirty="0">
                          <a:latin typeface="Tahoma" pitchFamily="34" charset="0"/>
                          <a:ea typeface="Tahoma" pitchFamily="34" charset="0"/>
                          <a:cs typeface="Tahoma" pitchFamily="34" charset="0"/>
                        </a:rPr>
                        <a:t>0.40</a:t>
                      </a:r>
                    </a:p>
                  </a:txBody>
                  <a:tcPr/>
                </a:tc>
                <a:tc>
                  <a:txBody>
                    <a:bodyPr/>
                    <a:lstStyle/>
                    <a:p>
                      <a:pPr algn="ctr"/>
                      <a:r>
                        <a:rPr lang="en-GB" sz="1800" b="0" i="0" dirty="0">
                          <a:latin typeface="Tahoma" pitchFamily="34" charset="0"/>
                          <a:ea typeface="Tahoma" pitchFamily="34" charset="0"/>
                          <a:cs typeface="Tahoma" pitchFamily="34" charset="0"/>
                        </a:rPr>
                        <a:t>0.40</a:t>
                      </a:r>
                    </a:p>
                  </a:txBody>
                  <a:tcPr/>
                </a:tc>
                <a:extLst>
                  <a:ext uri="{0D108BD9-81ED-4DB2-BD59-A6C34878D82A}">
                    <a16:rowId xmlns:a16="http://schemas.microsoft.com/office/drawing/2014/main" val="3106023192"/>
                  </a:ext>
                </a:extLst>
              </a:tr>
              <a:tr h="363312">
                <a:tc>
                  <a:txBody>
                    <a:bodyPr/>
                    <a:lstStyle/>
                    <a:p>
                      <a:r>
                        <a:rPr lang="en-GB" sz="1800" i="0" dirty="0">
                          <a:latin typeface="Tahoma" pitchFamily="34" charset="0"/>
                          <a:ea typeface="Tahoma" pitchFamily="34" charset="0"/>
                          <a:cs typeface="Tahoma" pitchFamily="34" charset="0"/>
                        </a:rPr>
                        <a:t>Other</a:t>
                      </a:r>
                      <a:r>
                        <a:rPr lang="en-GB" sz="1800" i="0" baseline="0" dirty="0">
                          <a:latin typeface="Tahoma" pitchFamily="34" charset="0"/>
                          <a:ea typeface="Tahoma" pitchFamily="34" charset="0"/>
                          <a:cs typeface="Tahoma" pitchFamily="34" charset="0"/>
                        </a:rPr>
                        <a:t> income</a:t>
                      </a:r>
                      <a:endParaRPr lang="en-GB" sz="1800" i="0" dirty="0">
                        <a:latin typeface="Tahoma" pitchFamily="34" charset="0"/>
                        <a:ea typeface="Tahoma" pitchFamily="34" charset="0"/>
                        <a:cs typeface="Tahoma" pitchFamily="34" charset="0"/>
                      </a:endParaRPr>
                    </a:p>
                  </a:txBody>
                  <a:tcPr/>
                </a:tc>
                <a:tc>
                  <a:txBody>
                    <a:bodyPr/>
                    <a:lstStyle/>
                    <a:p>
                      <a:pPr algn="ctr"/>
                      <a:r>
                        <a:rPr lang="en-GB" sz="1800" i="0" u="sng" dirty="0">
                          <a:latin typeface="Tahoma" pitchFamily="34" charset="0"/>
                          <a:ea typeface="Tahoma" pitchFamily="34" charset="0"/>
                          <a:cs typeface="Tahoma" pitchFamily="34" charset="0"/>
                        </a:rPr>
                        <a:t>1.46</a:t>
                      </a:r>
                    </a:p>
                  </a:txBody>
                  <a:tcPr/>
                </a:tc>
                <a:tc>
                  <a:txBody>
                    <a:bodyPr/>
                    <a:lstStyle/>
                    <a:p>
                      <a:pPr algn="ctr"/>
                      <a:r>
                        <a:rPr lang="en-GB" sz="1800" i="0" u="sng" dirty="0">
                          <a:latin typeface="Tahoma" pitchFamily="34" charset="0"/>
                          <a:ea typeface="Tahoma" pitchFamily="34" charset="0"/>
                          <a:cs typeface="Tahoma" pitchFamily="34" charset="0"/>
                        </a:rPr>
                        <a:t>1.74</a:t>
                      </a:r>
                    </a:p>
                  </a:txBody>
                  <a:tcPr/>
                </a:tc>
                <a:extLst>
                  <a:ext uri="{0D108BD9-81ED-4DB2-BD59-A6C34878D82A}">
                    <a16:rowId xmlns:a16="http://schemas.microsoft.com/office/drawing/2014/main" val="10009"/>
                  </a:ext>
                </a:extLst>
              </a:tr>
              <a:tr h="437234">
                <a:tc>
                  <a:txBody>
                    <a:bodyPr/>
                    <a:lstStyle/>
                    <a:p>
                      <a:r>
                        <a:rPr lang="en-GB" sz="1800" b="0" i="0" dirty="0">
                          <a:latin typeface="Tahoma" pitchFamily="34" charset="0"/>
                          <a:ea typeface="Tahoma" pitchFamily="34" charset="0"/>
                          <a:cs typeface="Tahoma" pitchFamily="34" charset="0"/>
                        </a:rPr>
                        <a:t>Common Fund Income</a:t>
                      </a:r>
                    </a:p>
                  </a:txBody>
                  <a:tcPr/>
                </a:tc>
                <a:tc>
                  <a:txBody>
                    <a:bodyPr/>
                    <a:lstStyle/>
                    <a:p>
                      <a:pPr algn="ctr"/>
                      <a:r>
                        <a:rPr lang="en-GB" sz="1800" b="0" i="0" u="sng" dirty="0">
                          <a:latin typeface="Tahoma" pitchFamily="34" charset="0"/>
                          <a:ea typeface="Tahoma" pitchFamily="34" charset="0"/>
                          <a:cs typeface="Tahoma" pitchFamily="34" charset="0"/>
                        </a:rPr>
                        <a:t>9.86</a:t>
                      </a:r>
                    </a:p>
                  </a:txBody>
                  <a:tcPr/>
                </a:tc>
                <a:tc>
                  <a:txBody>
                    <a:bodyPr/>
                    <a:lstStyle/>
                    <a:p>
                      <a:pPr algn="ctr"/>
                      <a:r>
                        <a:rPr lang="en-GB" sz="1800" b="0" i="0" u="sng" dirty="0">
                          <a:latin typeface="Tahoma" pitchFamily="34" charset="0"/>
                          <a:ea typeface="Tahoma" pitchFamily="34" charset="0"/>
                          <a:cs typeface="Tahoma" pitchFamily="34" charset="0"/>
                        </a:rPr>
                        <a:t>10.44</a:t>
                      </a:r>
                    </a:p>
                  </a:txBody>
                  <a:tcPr/>
                </a:tc>
                <a:extLst>
                  <a:ext uri="{0D108BD9-81ED-4DB2-BD59-A6C34878D82A}">
                    <a16:rowId xmlns:a16="http://schemas.microsoft.com/office/drawing/2014/main" val="10011"/>
                  </a:ext>
                </a:extLst>
              </a:tr>
              <a:tr h="434289">
                <a:tc>
                  <a:txBody>
                    <a:bodyPr/>
                    <a:lstStyle/>
                    <a:p>
                      <a:r>
                        <a:rPr lang="en-GB" sz="1800" b="1" i="0" dirty="0">
                          <a:latin typeface="Tahoma" pitchFamily="34" charset="0"/>
                          <a:ea typeface="Tahoma" pitchFamily="34" charset="0"/>
                          <a:cs typeface="Tahoma" pitchFamily="34" charset="0"/>
                        </a:rPr>
                        <a:t>Budget/ Forecast Deficit</a:t>
                      </a:r>
                    </a:p>
                  </a:txBody>
                  <a:tcPr/>
                </a:tc>
                <a:tc>
                  <a:txBody>
                    <a:bodyPr/>
                    <a:lstStyle/>
                    <a:p>
                      <a:pPr algn="ctr"/>
                      <a:r>
                        <a:rPr lang="en-GB" sz="1800" b="1" i="0" u="sng" dirty="0">
                          <a:latin typeface="Tahoma" pitchFamily="34" charset="0"/>
                          <a:ea typeface="Tahoma" pitchFamily="34" charset="0"/>
                          <a:cs typeface="Tahoma" pitchFamily="34" charset="0"/>
                        </a:rPr>
                        <a:t>£1.80M</a:t>
                      </a:r>
                    </a:p>
                  </a:txBody>
                  <a:tcPr/>
                </a:tc>
                <a:tc>
                  <a:txBody>
                    <a:bodyPr/>
                    <a:lstStyle/>
                    <a:p>
                      <a:pPr algn="ctr"/>
                      <a:r>
                        <a:rPr lang="en-GB" sz="1800" b="1" i="0" u="sng" dirty="0">
                          <a:latin typeface="Tahoma" pitchFamily="34" charset="0"/>
                          <a:ea typeface="Tahoma" pitchFamily="34" charset="0"/>
                          <a:cs typeface="Tahoma" pitchFamily="34" charset="0"/>
                        </a:rPr>
                        <a:t>£0.94M</a:t>
                      </a:r>
                    </a:p>
                  </a:txBody>
                  <a:tcPr/>
                </a:tc>
                <a:extLst>
                  <a:ext uri="{0D108BD9-81ED-4DB2-BD59-A6C34878D82A}">
                    <a16:rowId xmlns:a16="http://schemas.microsoft.com/office/drawing/2014/main" val="10013"/>
                  </a:ext>
                </a:extLst>
              </a:tr>
              <a:tr h="434289">
                <a:tc>
                  <a:txBody>
                    <a:bodyPr/>
                    <a:lstStyle/>
                    <a:p>
                      <a:r>
                        <a:rPr lang="en-GB" sz="1800" b="1" i="0" dirty="0">
                          <a:solidFill>
                            <a:srgbClr val="FF0000"/>
                          </a:solidFill>
                          <a:latin typeface="Tahoma" pitchFamily="34" charset="0"/>
                          <a:ea typeface="Tahoma" pitchFamily="34" charset="0"/>
                          <a:cs typeface="Tahoma" pitchFamily="34" charset="0"/>
                        </a:rPr>
                        <a:t>Indicative Offers</a:t>
                      </a:r>
                    </a:p>
                  </a:txBody>
                  <a:tcPr/>
                </a:tc>
                <a:tc>
                  <a:txBody>
                    <a:bodyPr/>
                    <a:lstStyle/>
                    <a:p>
                      <a:pPr algn="ctr"/>
                      <a:r>
                        <a:rPr lang="en-GB" sz="1800" b="1" i="0" u="sng" dirty="0">
                          <a:solidFill>
                            <a:srgbClr val="FF0000"/>
                          </a:solidFill>
                          <a:latin typeface="Tahoma" pitchFamily="34" charset="0"/>
                          <a:ea typeface="Tahoma" pitchFamily="34" charset="0"/>
                          <a:cs typeface="Tahoma" pitchFamily="34" charset="0"/>
                        </a:rPr>
                        <a:t>£9.44M</a:t>
                      </a:r>
                    </a:p>
                  </a:txBody>
                  <a:tcPr/>
                </a:tc>
                <a:tc>
                  <a:txBody>
                    <a:bodyPr/>
                    <a:lstStyle/>
                    <a:p>
                      <a:pPr algn="ctr"/>
                      <a:r>
                        <a:rPr lang="en-GB" sz="1800" b="1" i="0" u="sng" dirty="0">
                          <a:solidFill>
                            <a:srgbClr val="FF0000"/>
                          </a:solidFill>
                          <a:latin typeface="Tahoma" pitchFamily="34" charset="0"/>
                          <a:ea typeface="Tahoma" pitchFamily="34" charset="0"/>
                          <a:cs typeface="Tahoma" pitchFamily="34" charset="0"/>
                        </a:rPr>
                        <a:t>£9.39M</a:t>
                      </a:r>
                    </a:p>
                  </a:txBody>
                  <a:tcPr/>
                </a:tc>
                <a:extLst>
                  <a:ext uri="{0D108BD9-81ED-4DB2-BD59-A6C34878D82A}">
                    <a16:rowId xmlns:a16="http://schemas.microsoft.com/office/drawing/2014/main" val="1820590616"/>
                  </a:ext>
                </a:extLst>
              </a:tr>
            </a:tbl>
          </a:graphicData>
        </a:graphic>
      </p:graphicFrame>
    </p:spTree>
    <p:extLst>
      <p:ext uri="{BB962C8B-B14F-4D97-AF65-F5344CB8AC3E}">
        <p14:creationId xmlns:p14="http://schemas.microsoft.com/office/powerpoint/2010/main" val="1236417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title"/>
          </p:nvPr>
        </p:nvSpPr>
        <p:spPr>
          <a:xfrm>
            <a:off x="1115616" y="288379"/>
            <a:ext cx="5606280" cy="706090"/>
          </a:xfrm>
        </p:spPr>
        <p:txBody>
          <a:bodyPr/>
          <a:lstStyle/>
          <a:p>
            <a:pPr algn="l" eaLnBrk="1" hangingPunct="1"/>
            <a:r>
              <a:rPr kumimoji="0" lang="en-GB" sz="28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BUDGETED CASHFLOW ‘21</a:t>
            </a:r>
            <a:endParaRPr lang="en-GB" sz="3600" dirty="0">
              <a:solidFill>
                <a:srgbClr val="C00000"/>
              </a:solidFill>
              <a:latin typeface="Tahoma" pitchFamily="34" charset="0"/>
            </a:endParaRPr>
          </a:p>
        </p:txBody>
      </p:sp>
      <p:graphicFrame>
        <p:nvGraphicFramePr>
          <p:cNvPr id="3" name="Table Placeholder 2"/>
          <p:cNvGraphicFramePr>
            <a:graphicFrameLocks noGrp="1"/>
          </p:cNvGraphicFramePr>
          <p:nvPr>
            <p:ph type="tbl" idx="1"/>
          </p:nvPr>
        </p:nvGraphicFramePr>
        <p:xfrm>
          <a:off x="2051720" y="1263143"/>
          <a:ext cx="5184576" cy="5526110"/>
        </p:xfrm>
        <a:graphic>
          <a:graphicData uri="http://schemas.openxmlformats.org/drawingml/2006/table">
            <a:tbl>
              <a:tblPr firstRow="1" bandRow="1">
                <a:tableStyleId>{E8B1032C-EA38-4F05-BA0D-38AFFFC7BED3}</a:tableStyleId>
              </a:tblPr>
              <a:tblGrid>
                <a:gridCol w="388843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tblGrid>
              <a:tr h="0">
                <a:tc>
                  <a:txBody>
                    <a:bodyPr/>
                    <a:lstStyle/>
                    <a:p>
                      <a:r>
                        <a:rPr lang="en-GB" sz="1800" i="0" dirty="0">
                          <a:latin typeface="Tahoma" pitchFamily="34" charset="0"/>
                          <a:ea typeface="Tahoma" pitchFamily="34" charset="0"/>
                          <a:cs typeface="Tahoma" pitchFamily="34" charset="0"/>
                        </a:rPr>
                        <a:t>Cashflow (£K)</a:t>
                      </a:r>
                    </a:p>
                  </a:txBody>
                  <a:tcPr/>
                </a:tc>
                <a:tc>
                  <a:txBody>
                    <a:bodyPr/>
                    <a:lstStyle/>
                    <a:p>
                      <a:pPr algn="ctr"/>
                      <a:r>
                        <a:rPr lang="en-GB" sz="1800" i="0" dirty="0">
                          <a:latin typeface="Tahoma" pitchFamily="34" charset="0"/>
                          <a:ea typeface="Tahoma" pitchFamily="34" charset="0"/>
                          <a:cs typeface="Tahoma" pitchFamily="34" charset="0"/>
                        </a:rPr>
                        <a:t>2021B</a:t>
                      </a:r>
                    </a:p>
                  </a:txBody>
                  <a:tcPr/>
                </a:tc>
                <a:extLst>
                  <a:ext uri="{0D108BD9-81ED-4DB2-BD59-A6C34878D82A}">
                    <a16:rowId xmlns:a16="http://schemas.microsoft.com/office/drawing/2014/main" val="10000"/>
                  </a:ext>
                </a:extLst>
              </a:tr>
              <a:tr h="442140">
                <a:tc>
                  <a:txBody>
                    <a:bodyPr/>
                    <a:lstStyle/>
                    <a:p>
                      <a:pPr algn="l" fontAlgn="b"/>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Operating Loss on Common Fund </a:t>
                      </a:r>
                    </a:p>
                  </a:txBody>
                  <a:tcPr marL="0" marR="0" marT="0" marB="0" anchor="ctr"/>
                </a:tc>
                <a:tc>
                  <a:txBody>
                    <a:bodyPr/>
                    <a:lstStyle/>
                    <a:p>
                      <a:pPr algn="r" fontAlgn="b"/>
                      <a:r>
                        <a:rPr lang="en-GB" sz="1600" b="1" i="0" u="none" strike="noStrike" dirty="0">
                          <a:effectLst/>
                          <a:latin typeface="Arial" panose="020B0604020202020204" pitchFamily="34" charset="0"/>
                        </a:rPr>
                        <a:t>(1,804)</a:t>
                      </a:r>
                    </a:p>
                  </a:txBody>
                  <a:tcPr marL="0" marR="0" marT="0" marB="0" anchor="ctr"/>
                </a:tc>
                <a:extLst>
                  <a:ext uri="{0D108BD9-81ED-4DB2-BD59-A6C34878D82A}">
                    <a16:rowId xmlns:a16="http://schemas.microsoft.com/office/drawing/2014/main" val="10001"/>
                  </a:ext>
                </a:extLst>
              </a:tr>
              <a:tr h="412530">
                <a:tc>
                  <a:txBody>
                    <a:bodyPr/>
                    <a:lstStyle/>
                    <a:p>
                      <a:pPr algn="l" fontAlgn="b"/>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Adjustments</a:t>
                      </a:r>
                    </a:p>
                  </a:txBody>
                  <a:tcPr marL="0" marR="0" marT="0" marB="0" anchor="ctr"/>
                </a:tc>
                <a:tc>
                  <a:txBody>
                    <a:bodyPr/>
                    <a:lstStyle/>
                    <a:p>
                      <a:pPr algn="r" fontAlgn="b"/>
                      <a:r>
                        <a:rPr lang="en-GB" sz="1600" b="0" i="0" u="sng" strike="noStrike" dirty="0">
                          <a:effectLst/>
                          <a:latin typeface="Arial" panose="020B0604020202020204" pitchFamily="34" charset="0"/>
                        </a:rPr>
                        <a:t>(931)</a:t>
                      </a:r>
                    </a:p>
                  </a:txBody>
                  <a:tcPr marL="0" marR="0" marT="0" marB="0" anchor="ctr"/>
                </a:tc>
                <a:extLst>
                  <a:ext uri="{0D108BD9-81ED-4DB2-BD59-A6C34878D82A}">
                    <a16:rowId xmlns:a16="http://schemas.microsoft.com/office/drawing/2014/main" val="10002"/>
                  </a:ext>
                </a:extLst>
              </a:tr>
              <a:tr h="388911">
                <a:tc>
                  <a:txBody>
                    <a:bodyPr/>
                    <a:lstStyle/>
                    <a:p>
                      <a:pPr algn="l" fontAlgn="b"/>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Net Cashflow on Common Fund </a:t>
                      </a:r>
                    </a:p>
                  </a:txBody>
                  <a:tcPr marL="0" marR="0" marT="0" marB="0" anchor="ctr"/>
                </a:tc>
                <a:tc>
                  <a:txBody>
                    <a:bodyPr/>
                    <a:lstStyle/>
                    <a:p>
                      <a:pPr algn="r" fontAlgn="b"/>
                      <a:r>
                        <a:rPr lang="en-GB" sz="1600" b="0" i="0" u="none" strike="noStrike" dirty="0">
                          <a:effectLst/>
                          <a:latin typeface="Arial" panose="020B0604020202020204" pitchFamily="34" charset="0"/>
                        </a:rPr>
                        <a:t>(2,735)</a:t>
                      </a:r>
                    </a:p>
                  </a:txBody>
                  <a:tcPr marL="0" marR="0" marT="0" marB="0" anchor="ctr"/>
                </a:tc>
                <a:extLst>
                  <a:ext uri="{0D108BD9-81ED-4DB2-BD59-A6C34878D82A}">
                    <a16:rowId xmlns:a16="http://schemas.microsoft.com/office/drawing/2014/main" val="10003"/>
                  </a:ext>
                </a:extLst>
              </a:tr>
              <a:tr h="475185">
                <a:tc>
                  <a:txBody>
                    <a:bodyPr/>
                    <a:lstStyle/>
                    <a:p>
                      <a:pPr algn="l" fontAlgn="b"/>
                      <a:r>
                        <a:rPr lang="en-GB" sz="1600" b="0" i="0" u="none" strike="noStrike" baseline="0" dirty="0">
                          <a:effectLst/>
                          <a:latin typeface="Tahoma" panose="020B0604030504040204" pitchFamily="34" charset="0"/>
                          <a:ea typeface="Tahoma" panose="020B0604030504040204" pitchFamily="34" charset="0"/>
                          <a:cs typeface="Tahoma" panose="020B0604030504040204" pitchFamily="34" charset="0"/>
                        </a:rPr>
                        <a:t>Property Disposals </a:t>
                      </a:r>
                      <a:endParaRPr lang="en-GB" sz="16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r" fontAlgn="b"/>
                      <a:r>
                        <a:rPr lang="en-GB" sz="1600" b="0" i="0" u="none" strike="noStrike" dirty="0">
                          <a:effectLst/>
                          <a:latin typeface="Arial" panose="020B0604020202020204" pitchFamily="34" charset="0"/>
                        </a:rPr>
                        <a:t>4,075</a:t>
                      </a:r>
                    </a:p>
                  </a:txBody>
                  <a:tcPr marL="0" marR="0" marT="0" marB="0" anchor="ctr"/>
                </a:tc>
                <a:extLst>
                  <a:ext uri="{0D108BD9-81ED-4DB2-BD59-A6C34878D82A}">
                    <a16:rowId xmlns:a16="http://schemas.microsoft.com/office/drawing/2014/main" val="10004"/>
                  </a:ext>
                </a:extLst>
              </a:tr>
              <a:tr h="432048">
                <a:tc>
                  <a:txBody>
                    <a:bodyPr/>
                    <a:lstStyle/>
                    <a:p>
                      <a:pPr algn="l" fontAlgn="b"/>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Property Additions </a:t>
                      </a:r>
                    </a:p>
                  </a:txBody>
                  <a:tcPr marL="0" marR="0" marT="0" marB="0" anchor="ctr"/>
                </a:tc>
                <a:tc>
                  <a:txBody>
                    <a:bodyPr/>
                    <a:lstStyle/>
                    <a:p>
                      <a:pPr algn="r" fontAlgn="b"/>
                      <a:r>
                        <a:rPr lang="en-GB" sz="1600" b="0" i="0" u="none" strike="noStrike" dirty="0">
                          <a:effectLst/>
                          <a:latin typeface="Arial" panose="020B0604020202020204" pitchFamily="34" charset="0"/>
                        </a:rPr>
                        <a:t>(1,980)</a:t>
                      </a:r>
                    </a:p>
                  </a:txBody>
                  <a:tcPr marL="0" marR="0" marT="0" marB="0" anchor="ctr"/>
                </a:tc>
                <a:extLst>
                  <a:ext uri="{0D108BD9-81ED-4DB2-BD59-A6C34878D82A}">
                    <a16:rowId xmlns:a16="http://schemas.microsoft.com/office/drawing/2014/main" val="10005"/>
                  </a:ext>
                </a:extLst>
              </a:tr>
              <a:tr h="432048">
                <a:tc>
                  <a:txBody>
                    <a:bodyPr/>
                    <a:lstStyle/>
                    <a:p>
                      <a:pPr algn="l" fontAlgn="b"/>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Project Capital Expenditure (Kings Hill &amp; Ebbsfleet)</a:t>
                      </a:r>
                    </a:p>
                  </a:txBody>
                  <a:tcPr marL="0" marR="0" marT="0" marB="0" anchor="ctr"/>
                </a:tc>
                <a:tc>
                  <a:txBody>
                    <a:bodyPr/>
                    <a:lstStyle/>
                    <a:p>
                      <a:pPr algn="r" fontAlgn="b"/>
                      <a:r>
                        <a:rPr lang="en-GB" sz="1600" b="0" i="0" u="none" strike="noStrike" dirty="0">
                          <a:effectLst/>
                          <a:latin typeface="Arial" panose="020B0604020202020204" pitchFamily="34" charset="0"/>
                        </a:rPr>
                        <a:t>(1,053)</a:t>
                      </a:r>
                    </a:p>
                  </a:txBody>
                  <a:tcPr marL="0" marR="0" marT="0" marB="0" anchor="ctr"/>
                </a:tc>
                <a:extLst>
                  <a:ext uri="{0D108BD9-81ED-4DB2-BD59-A6C34878D82A}">
                    <a16:rowId xmlns:a16="http://schemas.microsoft.com/office/drawing/2014/main" val="10006"/>
                  </a:ext>
                </a:extLst>
              </a:tr>
              <a:tr h="432048">
                <a:tc>
                  <a:txBody>
                    <a:bodyPr/>
                    <a:lstStyle/>
                    <a:p>
                      <a:pPr algn="l" fontAlgn="b"/>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Repayment of clergy stipend deferral loan</a:t>
                      </a:r>
                    </a:p>
                  </a:txBody>
                  <a:tcPr marL="0" marR="0" marT="0" marB="0" anchor="ctr"/>
                </a:tc>
                <a:tc>
                  <a:txBody>
                    <a:bodyPr/>
                    <a:lstStyle/>
                    <a:p>
                      <a:pPr algn="r" fontAlgn="b"/>
                      <a:r>
                        <a:rPr lang="en-GB" sz="1600" b="0" i="0" u="none" strike="noStrike" dirty="0">
                          <a:effectLst/>
                          <a:latin typeface="Arial" panose="020B0604020202020204" pitchFamily="34" charset="0"/>
                        </a:rPr>
                        <a:t>(1,860)</a:t>
                      </a:r>
                    </a:p>
                  </a:txBody>
                  <a:tcPr marL="0" marR="0" marT="0" marB="0" anchor="ctr"/>
                </a:tc>
                <a:extLst>
                  <a:ext uri="{0D108BD9-81ED-4DB2-BD59-A6C34878D82A}">
                    <a16:rowId xmlns:a16="http://schemas.microsoft.com/office/drawing/2014/main" val="3417598384"/>
                  </a:ext>
                </a:extLst>
              </a:tr>
              <a:tr h="432048">
                <a:tc>
                  <a:txBody>
                    <a:bodyPr/>
                    <a:lstStyle/>
                    <a:p>
                      <a:pPr algn="l" fontAlgn="b"/>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Grants and Loans to Parishes </a:t>
                      </a:r>
                    </a:p>
                  </a:txBody>
                  <a:tcPr marL="0" marR="0" marT="0" marB="0" anchor="ctr"/>
                </a:tc>
                <a:tc>
                  <a:txBody>
                    <a:bodyPr/>
                    <a:lstStyle/>
                    <a:p>
                      <a:pPr algn="r" fontAlgn="b"/>
                      <a:r>
                        <a:rPr lang="en-GB" sz="1600" b="0" i="0" u="none" strike="noStrike" dirty="0">
                          <a:effectLst/>
                          <a:latin typeface="Arial" panose="020B0604020202020204" pitchFamily="34" charset="0"/>
                        </a:rPr>
                        <a:t>(150)</a:t>
                      </a:r>
                    </a:p>
                  </a:txBody>
                  <a:tcPr marL="0" marR="0" marT="0" marB="0" anchor="ctr"/>
                </a:tc>
                <a:extLst>
                  <a:ext uri="{0D108BD9-81ED-4DB2-BD59-A6C34878D82A}">
                    <a16:rowId xmlns:a16="http://schemas.microsoft.com/office/drawing/2014/main" val="2991140027"/>
                  </a:ext>
                </a:extLst>
              </a:tr>
              <a:tr h="355955">
                <a:tc>
                  <a:txBody>
                    <a:bodyPr/>
                    <a:lstStyle/>
                    <a:p>
                      <a:pPr algn="l" fontAlgn="b"/>
                      <a:r>
                        <a:rPr lang="en-GB"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Contingency </a:t>
                      </a:r>
                    </a:p>
                  </a:txBody>
                  <a:tcPr marL="0" marR="0" marT="0" marB="0" anchor="ctr"/>
                </a:tc>
                <a:tc>
                  <a:txBody>
                    <a:bodyPr/>
                    <a:lstStyle/>
                    <a:p>
                      <a:pPr algn="r" fontAlgn="b"/>
                      <a:r>
                        <a:rPr lang="en-GB" sz="1600" b="0" i="0" u="sng" strike="noStrike" dirty="0">
                          <a:effectLst/>
                          <a:latin typeface="Arial" panose="020B0604020202020204" pitchFamily="34" charset="0"/>
                        </a:rPr>
                        <a:t>(250)</a:t>
                      </a:r>
                    </a:p>
                  </a:txBody>
                  <a:tcPr marL="0" marR="0" marT="0" marB="0" anchor="ctr"/>
                </a:tc>
                <a:extLst>
                  <a:ext uri="{0D108BD9-81ED-4DB2-BD59-A6C34878D82A}">
                    <a16:rowId xmlns:a16="http://schemas.microsoft.com/office/drawing/2014/main" val="10009"/>
                  </a:ext>
                </a:extLst>
              </a:tr>
              <a:tr h="460256">
                <a:tc>
                  <a:txBody>
                    <a:bodyPr/>
                    <a:lstStyle/>
                    <a:p>
                      <a:pPr algn="l" fontAlgn="b"/>
                      <a:r>
                        <a:rPr lang="en-GB"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Net Cash Outflow</a:t>
                      </a:r>
                    </a:p>
                  </a:txBody>
                  <a:tcPr marL="0" marR="0" marT="0" marB="0" anchor="ctr"/>
                </a:tc>
                <a:tc>
                  <a:txBody>
                    <a:bodyPr/>
                    <a:lstStyle/>
                    <a:p>
                      <a:pPr algn="r" fontAlgn="b"/>
                      <a:r>
                        <a:rPr lang="en-GB" sz="1600" b="0" i="0" u="none" strike="noStrike" dirty="0">
                          <a:effectLst/>
                          <a:latin typeface="Arial" panose="020B0604020202020204" pitchFamily="34" charset="0"/>
                        </a:rPr>
                        <a:t>(3,953)</a:t>
                      </a:r>
                    </a:p>
                  </a:txBody>
                  <a:tcPr marL="0" marR="0" marT="0" marB="0" anchor="ctr"/>
                </a:tc>
                <a:extLst>
                  <a:ext uri="{0D108BD9-81ED-4DB2-BD59-A6C34878D82A}">
                    <a16:rowId xmlns:a16="http://schemas.microsoft.com/office/drawing/2014/main" val="10010"/>
                  </a:ext>
                </a:extLst>
              </a:tr>
              <a:tr h="433624">
                <a:tc>
                  <a:txBody>
                    <a:bodyPr/>
                    <a:lstStyle/>
                    <a:p>
                      <a:pPr algn="l" fontAlgn="b"/>
                      <a:r>
                        <a:rPr lang="en-GB"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Cash </a:t>
                      </a:r>
                      <a:r>
                        <a:rPr lang="en-GB" sz="16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b/f</a:t>
                      </a:r>
                      <a:r>
                        <a:rPr lang="en-GB"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(Forecast 1/1/21)</a:t>
                      </a:r>
                    </a:p>
                  </a:txBody>
                  <a:tcPr marL="0" marR="0" marT="0" marB="0" anchor="ctr"/>
                </a:tc>
                <a:tc>
                  <a:txBody>
                    <a:bodyPr/>
                    <a:lstStyle/>
                    <a:p>
                      <a:pPr algn="r" fontAlgn="b"/>
                      <a:r>
                        <a:rPr lang="en-GB" sz="1600" b="0" i="0" u="sng" strike="noStrike" dirty="0">
                          <a:effectLst/>
                          <a:latin typeface="Arial" panose="020B0604020202020204" pitchFamily="34" charset="0"/>
                        </a:rPr>
                        <a:t>9,586</a:t>
                      </a:r>
                    </a:p>
                  </a:txBody>
                  <a:tcPr marL="0" marR="0" marT="0" marB="0" anchor="ctr"/>
                </a:tc>
                <a:extLst>
                  <a:ext uri="{0D108BD9-81ED-4DB2-BD59-A6C34878D82A}">
                    <a16:rowId xmlns:a16="http://schemas.microsoft.com/office/drawing/2014/main" val="10011"/>
                  </a:ext>
                </a:extLst>
              </a:tr>
              <a:tr h="407925">
                <a:tc>
                  <a:txBody>
                    <a:bodyPr/>
                    <a:lstStyle/>
                    <a:p>
                      <a:pPr algn="l" fontAlgn="b"/>
                      <a:r>
                        <a:rPr lang="en-GB"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Cash c/f (31/12/21)</a:t>
                      </a:r>
                    </a:p>
                  </a:txBody>
                  <a:tcPr marL="0" marR="0" marT="0" marB="0" anchor="ctr"/>
                </a:tc>
                <a:tc>
                  <a:txBody>
                    <a:bodyPr/>
                    <a:lstStyle/>
                    <a:p>
                      <a:pPr algn="r" fontAlgn="b"/>
                      <a:r>
                        <a:rPr lang="en-GB" sz="1600" b="1" i="0" u="sng" strike="noStrike" dirty="0">
                          <a:effectLst/>
                          <a:latin typeface="Arial" panose="020B0604020202020204" pitchFamily="34" charset="0"/>
                        </a:rPr>
                        <a:t>5,633</a:t>
                      </a:r>
                    </a:p>
                  </a:txBody>
                  <a:tcPr marL="0" marR="0" marT="0" marB="0" anchor="ctr"/>
                </a:tc>
                <a:extLst>
                  <a:ext uri="{0D108BD9-81ED-4DB2-BD59-A6C34878D82A}">
                    <a16:rowId xmlns:a16="http://schemas.microsoft.com/office/drawing/2014/main" val="3090234544"/>
                  </a:ext>
                </a:extLst>
              </a:tr>
            </a:tbl>
          </a:graphicData>
        </a:graphic>
      </p:graphicFrame>
      <p:sp>
        <p:nvSpPr>
          <p:cNvPr id="4" name="Rectangle 3">
            <a:extLst>
              <a:ext uri="{FF2B5EF4-FFF2-40B4-BE49-F238E27FC236}">
                <a16:creationId xmlns:a16="http://schemas.microsoft.com/office/drawing/2014/main" id="{D022643E-6BB9-4899-932A-F0B15B30C1DB}"/>
              </a:ext>
            </a:extLst>
          </p:cNvPr>
          <p:cNvSpPr/>
          <p:nvPr/>
        </p:nvSpPr>
        <p:spPr>
          <a:xfrm>
            <a:off x="539552" y="725795"/>
            <a:ext cx="6984776"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Negative cash-flow but remaining above liquidity</a:t>
            </a: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policy</a:t>
            </a:r>
          </a:p>
        </p:txBody>
      </p:sp>
    </p:spTree>
    <p:extLst>
      <p:ext uri="{BB962C8B-B14F-4D97-AF65-F5344CB8AC3E}">
        <p14:creationId xmlns:p14="http://schemas.microsoft.com/office/powerpoint/2010/main" val="216211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561296"/>
            <a:ext cx="6379132" cy="900849"/>
          </a:xfrm>
        </p:spPr>
        <p:txBody>
          <a:bodyPr/>
          <a:lstStyle/>
          <a:p>
            <a:r>
              <a:rPr lang="en-GB" sz="3600" dirty="0">
                <a:solidFill>
                  <a:srgbClr val="002060"/>
                </a:solidFill>
              </a:rPr>
              <a:t>CONCLUDING REMARKS</a:t>
            </a:r>
            <a:endParaRPr lang="en-GB" dirty="0">
              <a:solidFill>
                <a:srgbClr val="002060"/>
              </a:solidFill>
            </a:endParaRPr>
          </a:p>
        </p:txBody>
      </p:sp>
      <p:sp>
        <p:nvSpPr>
          <p:cNvPr id="5" name="Content Placeholder 4"/>
          <p:cNvSpPr>
            <a:spLocks noGrp="1"/>
          </p:cNvSpPr>
          <p:nvPr>
            <p:ph idx="1"/>
          </p:nvPr>
        </p:nvSpPr>
        <p:spPr>
          <a:xfrm>
            <a:off x="569132" y="1340768"/>
            <a:ext cx="8568952" cy="4968552"/>
          </a:xfrm>
        </p:spPr>
        <p:txBody>
          <a:bodyPr>
            <a:normAutofit/>
          </a:bodyPr>
          <a:lstStyle/>
          <a:p>
            <a:pPr marL="342900" marR="0" lvl="0" indent="-342900" algn="l" defTabSz="914400" rtl="0" eaLnBrk="0" fontAlgn="base" latinLnBrk="0" hangingPunct="0">
              <a:lnSpc>
                <a:spcPct val="100000"/>
              </a:lnSpc>
              <a:spcBef>
                <a:spcPts val="0"/>
              </a:spcBef>
              <a:spcAft>
                <a:spcPct val="0"/>
              </a:spcAft>
              <a:buClr>
                <a:srgbClr val="AA272F"/>
              </a:buClr>
              <a:buSzPct val="105000"/>
              <a:buFont typeface="Arial" charset="0"/>
              <a:buChar char="•"/>
              <a:tabLst/>
              <a:defRPr/>
            </a:pPr>
            <a:r>
              <a:rPr kumimoji="0" lang="en-GB" sz="2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Budget is impacted by the severity and longevity of the Covid-19 pandemic</a:t>
            </a:r>
          </a:p>
          <a:p>
            <a:endParaRPr lang="en-GB" sz="2600" dirty="0"/>
          </a:p>
          <a:p>
            <a:r>
              <a:rPr lang="en-GB" sz="2600" dirty="0"/>
              <a:t>Actions in 2020 to manage outturn and national assistance provides confidence in ability to contain deficit</a:t>
            </a:r>
          </a:p>
          <a:p>
            <a:endParaRPr lang="en-GB" sz="2600" dirty="0"/>
          </a:p>
          <a:p>
            <a:r>
              <a:rPr lang="en-GB" sz="2600" dirty="0"/>
              <a:t>Worst case is </a:t>
            </a:r>
            <a:r>
              <a:rPr lang="en-GB" sz="2600" dirty="0">
                <a:effectLst/>
              </a:rPr>
              <a:t>fundable, if necessary</a:t>
            </a:r>
            <a:endParaRPr lang="en-GB" sz="2600" dirty="0"/>
          </a:p>
          <a:p>
            <a:endParaRPr lang="en-GB" sz="2600" dirty="0"/>
          </a:p>
          <a:p>
            <a:r>
              <a:rPr lang="en-GB" sz="2600" dirty="0"/>
              <a:t>Strategic Review to arrive at a plan of a financially sustainable model of mission for the Diocese</a:t>
            </a:r>
          </a:p>
          <a:p>
            <a:endParaRPr lang="en-GB" sz="2600" dirty="0"/>
          </a:p>
          <a:p>
            <a:pPr marL="0" indent="0">
              <a:buNone/>
            </a:pPr>
            <a:endParaRPr lang="en-GB" sz="2600" dirty="0"/>
          </a:p>
          <a:p>
            <a:endParaRPr lang="en-GB" sz="2600" dirty="0"/>
          </a:p>
          <a:p>
            <a:pPr marL="0" indent="0">
              <a:buNone/>
            </a:pPr>
            <a:endParaRPr lang="en-GB" sz="2400" dirty="0"/>
          </a:p>
          <a:p>
            <a:endParaRPr lang="en-GB" sz="2400" b="1" dirty="0"/>
          </a:p>
          <a:p>
            <a:endParaRPr lang="en-GB" b="1" dirty="0"/>
          </a:p>
        </p:txBody>
      </p:sp>
    </p:spTree>
    <p:extLst>
      <p:ext uri="{BB962C8B-B14F-4D97-AF65-F5344CB8AC3E}">
        <p14:creationId xmlns:p14="http://schemas.microsoft.com/office/powerpoint/2010/main" val="297386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9216" y="2636912"/>
            <a:ext cx="4245073" cy="830997"/>
          </a:xfrm>
          <a:prstGeom prst="rect">
            <a:avLst/>
          </a:prstGeom>
          <a:noFill/>
        </p:spPr>
        <p:txBody>
          <a:bodyPr wrap="none" rtlCol="0">
            <a:spAutoFit/>
          </a:bodyPr>
          <a:lstStyle/>
          <a:p>
            <a:pPr algn="ctr"/>
            <a:r>
              <a:rPr lang="en-GB" sz="4800" b="1" dirty="0">
                <a:solidFill>
                  <a:srgbClr val="002060"/>
                </a:solidFill>
              </a:rPr>
              <a:t>QUESTIONS?</a:t>
            </a:r>
          </a:p>
        </p:txBody>
      </p:sp>
      <p:pic>
        <p:nvPicPr>
          <p:cNvPr id="2" name="Picture 1"/>
          <p:cNvPicPr>
            <a:picLocks noChangeAspect="1"/>
          </p:cNvPicPr>
          <p:nvPr/>
        </p:nvPicPr>
        <p:blipFill>
          <a:blip r:embed="rId2"/>
          <a:stretch>
            <a:fillRect/>
          </a:stretch>
        </p:blipFill>
        <p:spPr>
          <a:xfrm>
            <a:off x="611560" y="332656"/>
            <a:ext cx="2877561" cy="664522"/>
          </a:xfrm>
          <a:prstGeom prst="rect">
            <a:avLst/>
          </a:prstGeom>
        </p:spPr>
      </p:pic>
    </p:spTree>
    <p:extLst>
      <p:ext uri="{BB962C8B-B14F-4D97-AF65-F5344CB8AC3E}">
        <p14:creationId xmlns:p14="http://schemas.microsoft.com/office/powerpoint/2010/main" val="4084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03DBA2-A736-4A81-9EA1-78411F2E5D3F}"/>
              </a:ext>
            </a:extLst>
          </p:cNvPr>
          <p:cNvPicPr>
            <a:picLocks noChangeAspect="1"/>
          </p:cNvPicPr>
          <p:nvPr/>
        </p:nvPicPr>
        <p:blipFill>
          <a:blip r:embed="rId3"/>
          <a:stretch>
            <a:fillRect/>
          </a:stretch>
        </p:blipFill>
        <p:spPr>
          <a:xfrm>
            <a:off x="2203071" y="332656"/>
            <a:ext cx="4313145" cy="6100639"/>
          </a:xfrm>
          <a:prstGeom prst="rect">
            <a:avLst/>
          </a:prstGeom>
        </p:spPr>
      </p:pic>
    </p:spTree>
    <p:extLst>
      <p:ext uri="{BB962C8B-B14F-4D97-AF65-F5344CB8AC3E}">
        <p14:creationId xmlns:p14="http://schemas.microsoft.com/office/powerpoint/2010/main" val="366555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870685"/>
            <a:ext cx="4824536" cy="576064"/>
          </a:xfrm>
        </p:spPr>
        <p:txBody>
          <a:bodyPr/>
          <a:lstStyle/>
          <a:p>
            <a:r>
              <a:rPr lang="en-GB" dirty="0">
                <a:solidFill>
                  <a:srgbClr val="002060"/>
                </a:solidFill>
              </a:rPr>
              <a:t>FINANCIAL OVERVIEW</a:t>
            </a:r>
            <a:endParaRPr lang="en-US" dirty="0">
              <a:solidFill>
                <a:srgbClr val="002060"/>
              </a:solidFill>
            </a:endParaRPr>
          </a:p>
        </p:txBody>
      </p:sp>
      <p:sp>
        <p:nvSpPr>
          <p:cNvPr id="3" name="Content Placeholder 2"/>
          <p:cNvSpPr>
            <a:spLocks noGrp="1"/>
          </p:cNvSpPr>
          <p:nvPr>
            <p:ph idx="1"/>
          </p:nvPr>
        </p:nvSpPr>
        <p:spPr>
          <a:xfrm>
            <a:off x="696879" y="1407932"/>
            <a:ext cx="8542330" cy="5184576"/>
          </a:xfrm>
        </p:spPr>
        <p:txBody>
          <a:bodyPr>
            <a:noAutofit/>
          </a:bodyPr>
          <a:lstStyle/>
          <a:p>
            <a:r>
              <a:rPr lang="en-GB" sz="2200" dirty="0"/>
              <a:t>Net Income on all funds was a surplus of £1.2M (2018: £2.0M) and, after pension scheme revaluation; Net Assets increased by £3.1m (2018: £3.6m) to £75.2m (2018: £72.1m).</a:t>
            </a:r>
          </a:p>
          <a:p>
            <a:pPr marL="0" indent="0">
              <a:buNone/>
            </a:pPr>
            <a:r>
              <a:rPr lang="en-GB" sz="2200" i="1" dirty="0"/>
              <a:t> </a:t>
            </a:r>
          </a:p>
          <a:p>
            <a:r>
              <a:rPr lang="en-GB" sz="2200" dirty="0"/>
              <a:t>The Operating Result on the Common Fund was a deficit of £0.54M (2018: £0.38M); after support towards stipend costs from the Diocesan Pastoral Account of £500K (2018: £500K).</a:t>
            </a:r>
          </a:p>
          <a:p>
            <a:endParaRPr lang="en-GB" sz="2200" dirty="0"/>
          </a:p>
          <a:p>
            <a:r>
              <a:rPr lang="en-GB" sz="2200" dirty="0"/>
              <a:t>Budget objective for 2019 was a deficit £0.60M (2018: £0.55M).</a:t>
            </a:r>
          </a:p>
          <a:p>
            <a:endParaRPr lang="en-GB" sz="2200" dirty="0"/>
          </a:p>
          <a:p>
            <a:r>
              <a:rPr lang="en-GB" sz="2200" dirty="0"/>
              <a:t>General Fund expenditure was within the limit of £13.5M, authorised by Synod.</a:t>
            </a:r>
          </a:p>
          <a:p>
            <a:pPr marL="0" indent="0">
              <a:buNone/>
            </a:pPr>
            <a:endParaRPr lang="en-GB" sz="2200" dirty="0"/>
          </a:p>
          <a:p>
            <a:r>
              <a:rPr lang="en-GB" sz="2200" dirty="0"/>
              <a:t>The reserve balance on the Common Fund was £6.8M (2018: £6.0M).</a:t>
            </a:r>
          </a:p>
          <a:p>
            <a:pPr marL="0" indent="0">
              <a:buNone/>
            </a:pPr>
            <a:endParaRPr lang="en-GB" sz="2200" dirty="0"/>
          </a:p>
        </p:txBody>
      </p:sp>
      <p:pic>
        <p:nvPicPr>
          <p:cNvPr id="4" name="Picture 3"/>
          <p:cNvPicPr>
            <a:picLocks noChangeAspect="1"/>
          </p:cNvPicPr>
          <p:nvPr/>
        </p:nvPicPr>
        <p:blipFill>
          <a:blip r:embed="rId2"/>
          <a:stretch>
            <a:fillRect/>
          </a:stretch>
        </p:blipFill>
        <p:spPr>
          <a:xfrm>
            <a:off x="395536" y="265492"/>
            <a:ext cx="2877561" cy="664522"/>
          </a:xfrm>
          <a:prstGeom prst="rect">
            <a:avLst/>
          </a:prstGeom>
        </p:spPr>
      </p:pic>
    </p:spTree>
    <p:extLst>
      <p:ext uri="{BB962C8B-B14F-4D97-AF65-F5344CB8AC3E}">
        <p14:creationId xmlns:p14="http://schemas.microsoft.com/office/powerpoint/2010/main" val="321591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3528" y="160576"/>
            <a:ext cx="2877561" cy="664522"/>
          </a:xfrm>
          <a:prstGeom prst="rect">
            <a:avLst/>
          </a:prstGeom>
        </p:spPr>
      </p:pic>
      <p:pic>
        <p:nvPicPr>
          <p:cNvPr id="5" name="Picture 4">
            <a:extLst>
              <a:ext uri="{FF2B5EF4-FFF2-40B4-BE49-F238E27FC236}">
                <a16:creationId xmlns:a16="http://schemas.microsoft.com/office/drawing/2014/main" id="{97C9CBC8-7370-47A4-A06C-FE1AF3E5233E}"/>
              </a:ext>
            </a:extLst>
          </p:cNvPr>
          <p:cNvPicPr>
            <a:picLocks noChangeAspect="1"/>
          </p:cNvPicPr>
          <p:nvPr/>
        </p:nvPicPr>
        <p:blipFill>
          <a:blip r:embed="rId4"/>
          <a:stretch>
            <a:fillRect/>
          </a:stretch>
        </p:blipFill>
        <p:spPr>
          <a:xfrm>
            <a:off x="683568" y="1124744"/>
            <a:ext cx="7776864" cy="5499914"/>
          </a:xfrm>
          <a:prstGeom prst="rect">
            <a:avLst/>
          </a:prstGeom>
        </p:spPr>
      </p:pic>
    </p:spTree>
    <p:extLst>
      <p:ext uri="{BB962C8B-B14F-4D97-AF65-F5344CB8AC3E}">
        <p14:creationId xmlns:p14="http://schemas.microsoft.com/office/powerpoint/2010/main" val="215128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B837-0168-41A4-B159-D6A68A1A6CBD}"/>
              </a:ext>
            </a:extLst>
          </p:cNvPr>
          <p:cNvSpPr>
            <a:spLocks noGrp="1"/>
          </p:cNvSpPr>
          <p:nvPr>
            <p:ph type="title"/>
          </p:nvPr>
        </p:nvSpPr>
        <p:spPr>
          <a:xfrm>
            <a:off x="305842" y="121667"/>
            <a:ext cx="8228707" cy="952128"/>
          </a:xfrm>
        </p:spPr>
        <p:txBody>
          <a:bodyPr/>
          <a:lstStyle/>
          <a:p>
            <a:pPr algn="l"/>
            <a:r>
              <a:rPr lang="en-GB" sz="2812" dirty="0">
                <a:solidFill>
                  <a:schemeClr val="accent4">
                    <a:lumMod val="75000"/>
                  </a:schemeClr>
                </a:solidFill>
              </a:rPr>
              <a:t>Indicative Offers</a:t>
            </a:r>
          </a:p>
        </p:txBody>
      </p:sp>
      <p:pic>
        <p:nvPicPr>
          <p:cNvPr id="6" name="Picture 5" descr="A close up of text on a white background&#10;&#10;Description automatically generated">
            <a:extLst>
              <a:ext uri="{FF2B5EF4-FFF2-40B4-BE49-F238E27FC236}">
                <a16:creationId xmlns:a16="http://schemas.microsoft.com/office/drawing/2014/main" id="{41ADA8AB-A597-4354-998A-654CA1223D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3618"/>
          <a:stretch/>
        </p:blipFill>
        <p:spPr>
          <a:xfrm>
            <a:off x="526852" y="2087684"/>
            <a:ext cx="8090297" cy="2289726"/>
          </a:xfrm>
          <a:prstGeom prst="rect">
            <a:avLst/>
          </a:prstGeom>
        </p:spPr>
      </p:pic>
      <p:cxnSp>
        <p:nvCxnSpPr>
          <p:cNvPr id="4" name="Straight Connector 3">
            <a:extLst>
              <a:ext uri="{FF2B5EF4-FFF2-40B4-BE49-F238E27FC236}">
                <a16:creationId xmlns:a16="http://schemas.microsoft.com/office/drawing/2014/main" id="{1141CF29-5E6E-4604-90EB-0069D42E10BB}"/>
              </a:ext>
            </a:extLst>
          </p:cNvPr>
          <p:cNvCxnSpPr>
            <a:cxnSpLocks/>
          </p:cNvCxnSpPr>
          <p:nvPr/>
        </p:nvCxnSpPr>
        <p:spPr>
          <a:xfrm flipV="1">
            <a:off x="292448" y="915294"/>
            <a:ext cx="2922240" cy="2233"/>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7" name="Picture 6" descr="A close up of a sign&#10;&#10;Description automatically generated">
            <a:extLst>
              <a:ext uri="{FF2B5EF4-FFF2-40B4-BE49-F238E27FC236}">
                <a16:creationId xmlns:a16="http://schemas.microsoft.com/office/drawing/2014/main" id="{957A115D-C59A-4655-ABEC-424BCBAA39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231" y="6008117"/>
            <a:ext cx="1440636" cy="464409"/>
          </a:xfrm>
          <a:prstGeom prst="rect">
            <a:avLst/>
          </a:prstGeom>
        </p:spPr>
      </p:pic>
      <p:pic>
        <p:nvPicPr>
          <p:cNvPr id="8" name="Picture 7">
            <a:extLst>
              <a:ext uri="{FF2B5EF4-FFF2-40B4-BE49-F238E27FC236}">
                <a16:creationId xmlns:a16="http://schemas.microsoft.com/office/drawing/2014/main" id="{A95B823E-6CC7-463D-A7FD-151070544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2337" y="5942707"/>
            <a:ext cx="2133667" cy="497114"/>
          </a:xfrm>
          <a:prstGeom prst="rect">
            <a:avLst/>
          </a:prstGeom>
        </p:spPr>
      </p:pic>
    </p:spTree>
    <p:extLst>
      <p:ext uri="{BB962C8B-B14F-4D97-AF65-F5344CB8AC3E}">
        <p14:creationId xmlns:p14="http://schemas.microsoft.com/office/powerpoint/2010/main" val="124002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44" y="1010906"/>
            <a:ext cx="8980344" cy="523220"/>
          </a:xfrm>
          <a:prstGeom prst="rect">
            <a:avLst/>
          </a:prstGeom>
        </p:spPr>
        <p:txBody>
          <a:bodyPr wrap="none">
            <a:spAutoFit/>
          </a:bodyPr>
          <a:lstStyle/>
          <a:p>
            <a:r>
              <a:rPr lang="en-GB" sz="2800" b="1" dirty="0">
                <a:solidFill>
                  <a:srgbClr val="002060"/>
                </a:solidFill>
              </a:rPr>
              <a:t>SUPPORT COSTS FOR PARISHES – 2020 BUDGET</a:t>
            </a:r>
          </a:p>
        </p:txBody>
      </p:sp>
      <p:sp>
        <p:nvSpPr>
          <p:cNvPr id="5" name="Rectangle 4"/>
          <p:cNvSpPr/>
          <p:nvPr/>
        </p:nvSpPr>
        <p:spPr>
          <a:xfrm>
            <a:off x="559154" y="1844824"/>
            <a:ext cx="8584846" cy="5262979"/>
          </a:xfrm>
          <a:prstGeom prst="rect">
            <a:avLst/>
          </a:prstGeom>
        </p:spPr>
        <p:txBody>
          <a:bodyPr wrap="square">
            <a:spAutoFit/>
          </a:bodyPr>
          <a:lstStyle/>
          <a:p>
            <a:pPr lvl="0" eaLnBrk="0" hangingPunct="0">
              <a:spcBef>
                <a:spcPts val="0"/>
              </a:spcBef>
              <a:buClr>
                <a:srgbClr val="AA272F"/>
              </a:buClr>
              <a:buSzPct val="105000"/>
            </a:pPr>
            <a:r>
              <a:rPr lang="en-GB" dirty="0">
                <a:latin typeface="Tahoma" pitchFamily="34" charset="0"/>
                <a:ea typeface="Tahoma" pitchFamily="34" charset="0"/>
                <a:cs typeface="Tahoma" pitchFamily="34" charset="0"/>
              </a:rPr>
              <a:t>Cost of a Full-time Incumbent 					£41K</a:t>
            </a:r>
          </a:p>
          <a:p>
            <a:pPr lvl="0" eaLnBrk="0" hangingPunct="0">
              <a:spcBef>
                <a:spcPts val="0"/>
              </a:spcBef>
              <a:buClr>
                <a:srgbClr val="AA272F"/>
              </a:buClr>
              <a:buSzPct val="105000"/>
            </a:pPr>
            <a:endParaRPr lang="en-GB" dirty="0">
              <a:latin typeface="Tahoma" pitchFamily="34" charset="0"/>
              <a:ea typeface="Tahoma" pitchFamily="34" charset="0"/>
              <a:cs typeface="Tahoma" pitchFamily="34" charset="0"/>
            </a:endParaRPr>
          </a:p>
          <a:p>
            <a:pPr lvl="0" eaLnBrk="0" hangingPunct="0">
              <a:spcBef>
                <a:spcPts val="0"/>
              </a:spcBef>
              <a:buClr>
                <a:srgbClr val="AA272F"/>
              </a:buClr>
              <a:buSzPct val="105000"/>
            </a:pPr>
            <a:r>
              <a:rPr lang="en-GB" dirty="0">
                <a:latin typeface="Tahoma" pitchFamily="34" charset="0"/>
                <a:ea typeface="Tahoma" pitchFamily="34" charset="0"/>
                <a:cs typeface="Tahoma" pitchFamily="34" charset="0"/>
              </a:rPr>
              <a:t>Diocesan Support Costs 			  			</a:t>
            </a:r>
            <a:r>
              <a:rPr lang="en-GB" u="sng" dirty="0">
                <a:latin typeface="Tahoma" pitchFamily="34" charset="0"/>
                <a:ea typeface="Tahoma" pitchFamily="34" charset="0"/>
                <a:cs typeface="Tahoma" pitchFamily="34" charset="0"/>
              </a:rPr>
              <a:t>£11K</a:t>
            </a:r>
            <a:endParaRPr lang="en-GB" sz="1000" u="sng" dirty="0">
              <a:latin typeface="Tahoma" pitchFamily="34" charset="0"/>
              <a:ea typeface="Tahoma" pitchFamily="34" charset="0"/>
              <a:cs typeface="Tahoma" pitchFamily="34" charset="0"/>
            </a:endParaRPr>
          </a:p>
          <a:p>
            <a:pPr lvl="0" eaLnBrk="0" hangingPunct="0">
              <a:spcBef>
                <a:spcPts val="0"/>
              </a:spcBef>
              <a:buClr>
                <a:srgbClr val="AA272F"/>
              </a:buClr>
              <a:buSzPct val="105000"/>
            </a:pPr>
            <a:endParaRPr lang="en-US" sz="800" dirty="0">
              <a:solidFill>
                <a:prstClr val="black"/>
              </a:solidFill>
              <a:latin typeface="Tahoma" pitchFamily="34" charset="0"/>
              <a:ea typeface="Tahoma" pitchFamily="34" charset="0"/>
              <a:cs typeface="Tahoma" pitchFamily="34" charset="0"/>
            </a:endParaRPr>
          </a:p>
          <a:p>
            <a:pPr lvl="0" eaLnBrk="0" hangingPunct="0">
              <a:spcBef>
                <a:spcPts val="0"/>
              </a:spcBef>
              <a:buClr>
                <a:srgbClr val="AA272F"/>
              </a:buClr>
              <a:buSzPct val="105000"/>
            </a:pPr>
            <a:r>
              <a:rPr lang="en-US" dirty="0">
                <a:solidFill>
                  <a:prstClr val="black"/>
                </a:solidFill>
                <a:latin typeface="Tahoma" pitchFamily="34" charset="0"/>
                <a:ea typeface="Tahoma" pitchFamily="34" charset="0"/>
                <a:cs typeface="Tahoma" pitchFamily="34" charset="0"/>
              </a:rPr>
              <a:t>							          </a:t>
            </a:r>
            <a:r>
              <a:rPr lang="en-US" sz="2400" b="1">
                <a:solidFill>
                  <a:prstClr val="black"/>
                </a:solidFill>
                <a:latin typeface="Tahoma" pitchFamily="34" charset="0"/>
                <a:ea typeface="Tahoma" pitchFamily="34" charset="0"/>
                <a:cs typeface="Tahoma" pitchFamily="34" charset="0"/>
              </a:rPr>
              <a:t>£52K</a:t>
            </a:r>
            <a:endParaRPr lang="en-US" sz="2400" b="1" dirty="0">
              <a:solidFill>
                <a:prstClr val="black"/>
              </a:solidFill>
              <a:latin typeface="Tahoma" pitchFamily="34" charset="0"/>
              <a:ea typeface="Tahoma" pitchFamily="34" charset="0"/>
              <a:cs typeface="Tahoma" pitchFamily="34" charset="0"/>
            </a:endParaRPr>
          </a:p>
          <a:p>
            <a:pPr lvl="0" eaLnBrk="0" hangingPunct="0">
              <a:spcBef>
                <a:spcPts val="0"/>
              </a:spcBef>
              <a:buClr>
                <a:srgbClr val="AA272F"/>
              </a:buClr>
              <a:buSzPct val="105000"/>
            </a:pPr>
            <a:endParaRPr lang="en-US" sz="800" dirty="0">
              <a:solidFill>
                <a:prstClr val="black"/>
              </a:solidFill>
              <a:latin typeface="Tahoma" pitchFamily="34" charset="0"/>
              <a:ea typeface="Tahoma" pitchFamily="34" charset="0"/>
              <a:cs typeface="Tahoma" pitchFamily="34" charset="0"/>
            </a:endParaRPr>
          </a:p>
          <a:p>
            <a:pPr lvl="0" eaLnBrk="0" hangingPunct="0">
              <a:spcBef>
                <a:spcPts val="0"/>
              </a:spcBef>
              <a:buClr>
                <a:srgbClr val="AA272F"/>
              </a:buClr>
              <a:buSzPct val="105000"/>
            </a:pPr>
            <a:r>
              <a:rPr lang="en-US" dirty="0">
                <a:solidFill>
                  <a:prstClr val="black"/>
                </a:solidFill>
                <a:latin typeface="Tahoma" pitchFamily="34" charset="0"/>
                <a:ea typeface="Tahoma" pitchFamily="34" charset="0"/>
                <a:cs typeface="Tahoma" pitchFamily="34" charset="0"/>
              </a:rPr>
              <a:t>Average contribution required to cover costs of</a:t>
            </a:r>
          </a:p>
          <a:p>
            <a:pPr lvl="0" eaLnBrk="0" hangingPunct="0">
              <a:spcBef>
                <a:spcPts val="0"/>
              </a:spcBef>
              <a:buClr>
                <a:srgbClr val="AA272F"/>
              </a:buClr>
              <a:buSzPct val="105000"/>
            </a:pPr>
            <a:r>
              <a:rPr lang="en-US" dirty="0">
                <a:solidFill>
                  <a:prstClr val="black"/>
                </a:solidFill>
                <a:latin typeface="Tahoma" pitchFamily="34" charset="0"/>
                <a:ea typeface="Tahoma" pitchFamily="34" charset="0"/>
                <a:cs typeface="Tahoma" pitchFamily="34" charset="0"/>
              </a:rPr>
              <a:t>Future Ministry, Wider Diocesan Mission and National </a:t>
            </a:r>
            <a:r>
              <a:rPr lang="en-US" dirty="0" err="1">
                <a:solidFill>
                  <a:prstClr val="black"/>
                </a:solidFill>
                <a:latin typeface="Tahoma" pitchFamily="34" charset="0"/>
                <a:ea typeface="Tahoma" pitchFamily="34" charset="0"/>
                <a:cs typeface="Tahoma" pitchFamily="34" charset="0"/>
              </a:rPr>
              <a:t>CofE</a:t>
            </a:r>
            <a:r>
              <a:rPr lang="en-US" dirty="0">
                <a:solidFill>
                  <a:prstClr val="black"/>
                </a:solidFill>
                <a:latin typeface="Tahoma" pitchFamily="34" charset="0"/>
                <a:ea typeface="Tahoma" pitchFamily="34" charset="0"/>
                <a:cs typeface="Tahoma" pitchFamily="34" charset="0"/>
              </a:rPr>
              <a:t>	£14K</a:t>
            </a:r>
          </a:p>
          <a:p>
            <a:pPr lvl="0" eaLnBrk="0" hangingPunct="0">
              <a:spcBef>
                <a:spcPts val="0"/>
              </a:spcBef>
              <a:buClr>
                <a:srgbClr val="AA272F"/>
              </a:buClr>
              <a:buSzPct val="105000"/>
            </a:pPr>
            <a:endParaRPr lang="en-US" dirty="0">
              <a:solidFill>
                <a:prstClr val="black"/>
              </a:solidFill>
              <a:latin typeface="Tahoma" pitchFamily="34" charset="0"/>
              <a:ea typeface="Tahoma" pitchFamily="34" charset="0"/>
              <a:cs typeface="Tahoma" pitchFamily="34" charset="0"/>
            </a:endParaRPr>
          </a:p>
          <a:p>
            <a:pPr lvl="0" eaLnBrk="0" hangingPunct="0">
              <a:spcBef>
                <a:spcPts val="0"/>
              </a:spcBef>
              <a:buClr>
                <a:srgbClr val="AA272F"/>
              </a:buClr>
              <a:buSzPct val="105000"/>
            </a:pPr>
            <a:r>
              <a:rPr lang="en-US" dirty="0">
                <a:solidFill>
                  <a:prstClr val="black"/>
                </a:solidFill>
                <a:latin typeface="Tahoma" pitchFamily="34" charset="0"/>
                <a:ea typeface="Tahoma" pitchFamily="34" charset="0"/>
                <a:cs typeface="Tahoma" pitchFamily="34" charset="0"/>
              </a:rPr>
              <a:t>Net average contribution required to support parishes unable</a:t>
            </a:r>
          </a:p>
          <a:p>
            <a:pPr lvl="0" eaLnBrk="0" hangingPunct="0">
              <a:spcBef>
                <a:spcPts val="0"/>
              </a:spcBef>
              <a:buClr>
                <a:srgbClr val="AA272F"/>
              </a:buClr>
              <a:buSzPct val="105000"/>
            </a:pPr>
            <a:r>
              <a:rPr lang="en-US" dirty="0">
                <a:solidFill>
                  <a:prstClr val="black"/>
                </a:solidFill>
                <a:latin typeface="Tahoma" pitchFamily="34" charset="0"/>
                <a:ea typeface="Tahoma" pitchFamily="34" charset="0"/>
                <a:cs typeface="Tahoma" pitchFamily="34" charset="0"/>
              </a:rPr>
              <a:t>to cover fully the c</a:t>
            </a:r>
            <a:r>
              <a:rPr lang="en-GB" dirty="0" err="1">
                <a:solidFill>
                  <a:prstClr val="black"/>
                </a:solidFill>
                <a:latin typeface="Tahoma" pitchFamily="34" charset="0"/>
                <a:ea typeface="Tahoma" pitchFamily="34" charset="0"/>
                <a:cs typeface="Tahoma" pitchFamily="34" charset="0"/>
              </a:rPr>
              <a:t>ost</a:t>
            </a:r>
            <a:r>
              <a:rPr lang="en-GB" dirty="0">
                <a:solidFill>
                  <a:prstClr val="black"/>
                </a:solidFill>
                <a:latin typeface="Tahoma" pitchFamily="34" charset="0"/>
                <a:ea typeface="Tahoma" pitchFamily="34" charset="0"/>
                <a:cs typeface="Tahoma" pitchFamily="34" charset="0"/>
              </a:rPr>
              <a:t> of a Full-time Incumbent and Diocesan	 </a:t>
            </a:r>
          </a:p>
          <a:p>
            <a:pPr lvl="0" eaLnBrk="0" hangingPunct="0">
              <a:spcBef>
                <a:spcPts val="0"/>
              </a:spcBef>
              <a:buClr>
                <a:srgbClr val="AA272F"/>
              </a:buClr>
              <a:buSzPct val="105000"/>
            </a:pPr>
            <a:r>
              <a:rPr lang="en-GB" dirty="0">
                <a:solidFill>
                  <a:prstClr val="black"/>
                </a:solidFill>
                <a:latin typeface="Tahoma" pitchFamily="34" charset="0"/>
                <a:ea typeface="Tahoma" pitchFamily="34" charset="0"/>
                <a:cs typeface="Tahoma" pitchFamily="34" charset="0"/>
              </a:rPr>
              <a:t>Parish Support Costs 						</a:t>
            </a:r>
            <a:r>
              <a:rPr lang="en-GB" u="sng" dirty="0">
                <a:solidFill>
                  <a:prstClr val="black"/>
                </a:solidFill>
                <a:latin typeface="Tahoma" pitchFamily="34" charset="0"/>
                <a:ea typeface="Tahoma" pitchFamily="34" charset="0"/>
                <a:cs typeface="Tahoma" pitchFamily="34" charset="0"/>
              </a:rPr>
              <a:t> £8K</a:t>
            </a:r>
          </a:p>
          <a:p>
            <a:pPr lvl="0" eaLnBrk="0" hangingPunct="0">
              <a:spcBef>
                <a:spcPts val="0"/>
              </a:spcBef>
              <a:buClr>
                <a:srgbClr val="AA272F"/>
              </a:buClr>
              <a:buSzPct val="105000"/>
            </a:pPr>
            <a:endParaRPr lang="en-GB" sz="800" dirty="0">
              <a:solidFill>
                <a:prstClr val="black"/>
              </a:solidFill>
              <a:latin typeface="Tahoma" pitchFamily="34" charset="0"/>
              <a:ea typeface="Tahoma" pitchFamily="34" charset="0"/>
              <a:cs typeface="Tahoma" pitchFamily="34" charset="0"/>
            </a:endParaRPr>
          </a:p>
          <a:p>
            <a:pPr lvl="0" eaLnBrk="0" hangingPunct="0">
              <a:spcBef>
                <a:spcPts val="0"/>
              </a:spcBef>
              <a:buClr>
                <a:srgbClr val="AA272F"/>
              </a:buClr>
              <a:buSzPct val="105000"/>
            </a:pPr>
            <a:r>
              <a:rPr lang="en-GB" b="1" dirty="0">
                <a:solidFill>
                  <a:prstClr val="black"/>
                </a:solidFill>
                <a:latin typeface="Tahoma" pitchFamily="34" charset="0"/>
                <a:ea typeface="Tahoma" pitchFamily="34" charset="0"/>
                <a:cs typeface="Tahoma" pitchFamily="34" charset="0"/>
              </a:rPr>
              <a:t>Average contribution required from Parishes</a:t>
            </a:r>
            <a:r>
              <a:rPr lang="en-GB" dirty="0">
                <a:solidFill>
                  <a:prstClr val="black"/>
                </a:solidFill>
                <a:latin typeface="Tahoma" pitchFamily="34" charset="0"/>
                <a:ea typeface="Tahoma" pitchFamily="34" charset="0"/>
                <a:cs typeface="Tahoma" pitchFamily="34" charset="0"/>
              </a:rPr>
              <a:t>	</a:t>
            </a:r>
            <a:r>
              <a:rPr lang="en-GB" sz="2400" dirty="0">
                <a:solidFill>
                  <a:prstClr val="black"/>
                </a:solidFill>
                <a:latin typeface="Tahoma" pitchFamily="34" charset="0"/>
                <a:ea typeface="Tahoma" pitchFamily="34" charset="0"/>
                <a:cs typeface="Tahoma" pitchFamily="34" charset="0"/>
              </a:rPr>
              <a:t>        </a:t>
            </a:r>
            <a:r>
              <a:rPr lang="en-GB" sz="2400" b="1" u="sng" dirty="0">
                <a:solidFill>
                  <a:prstClr val="black"/>
                </a:solidFill>
                <a:latin typeface="Tahoma" pitchFamily="34" charset="0"/>
                <a:ea typeface="Tahoma" pitchFamily="34" charset="0"/>
                <a:cs typeface="Tahoma" pitchFamily="34" charset="0"/>
              </a:rPr>
              <a:t>£74k</a:t>
            </a:r>
          </a:p>
          <a:p>
            <a:pPr lvl="0" eaLnBrk="0" hangingPunct="0">
              <a:spcBef>
                <a:spcPts val="0"/>
              </a:spcBef>
              <a:buClr>
                <a:srgbClr val="AA272F"/>
              </a:buClr>
              <a:buSzPct val="105000"/>
            </a:pPr>
            <a:r>
              <a:rPr lang="en-GB" dirty="0">
                <a:solidFill>
                  <a:prstClr val="black"/>
                </a:solidFill>
                <a:latin typeface="Tahoma" pitchFamily="34" charset="0"/>
                <a:ea typeface="Tahoma" pitchFamily="34" charset="0"/>
                <a:cs typeface="Tahoma" pitchFamily="34" charset="0"/>
              </a:rPr>
              <a:t> </a:t>
            </a:r>
          </a:p>
          <a:p>
            <a:pPr lvl="0" eaLnBrk="0" hangingPunct="0">
              <a:spcBef>
                <a:spcPts val="0"/>
              </a:spcBef>
              <a:buClr>
                <a:srgbClr val="AA272F"/>
              </a:buClr>
              <a:buSzPct val="105000"/>
            </a:pPr>
            <a:endParaRPr lang="en-GB" dirty="0">
              <a:solidFill>
                <a:prstClr val="black"/>
              </a:solidFill>
              <a:latin typeface="Tahoma" pitchFamily="34" charset="0"/>
              <a:ea typeface="Tahoma" pitchFamily="34" charset="0"/>
              <a:cs typeface="Tahoma" pitchFamily="34" charset="0"/>
            </a:endParaRPr>
          </a:p>
          <a:p>
            <a:pPr lvl="0" eaLnBrk="0" hangingPunct="0">
              <a:spcBef>
                <a:spcPts val="0"/>
              </a:spcBef>
              <a:buClr>
                <a:srgbClr val="AA272F"/>
              </a:buClr>
              <a:buSzPct val="105000"/>
            </a:pPr>
            <a:br>
              <a:rPr lang="en-US" dirty="0">
                <a:solidFill>
                  <a:prstClr val="black"/>
                </a:solidFill>
                <a:latin typeface="Tahoma" pitchFamily="34" charset="0"/>
                <a:ea typeface="Tahoma" pitchFamily="34" charset="0"/>
                <a:cs typeface="Tahoma" pitchFamily="34" charset="0"/>
              </a:rPr>
            </a:br>
            <a:endParaRPr lang="en-US" dirty="0">
              <a:solidFill>
                <a:prstClr val="black"/>
              </a:solidFill>
              <a:latin typeface="Tahoma" pitchFamily="34" charset="0"/>
              <a:ea typeface="Tahoma" pitchFamily="34" charset="0"/>
              <a:cs typeface="Tahoma" pitchFamily="34" charset="0"/>
            </a:endParaRPr>
          </a:p>
        </p:txBody>
      </p:sp>
      <p:pic>
        <p:nvPicPr>
          <p:cNvPr id="3" name="Picture 2"/>
          <p:cNvPicPr>
            <a:picLocks noChangeAspect="1"/>
          </p:cNvPicPr>
          <p:nvPr/>
        </p:nvPicPr>
        <p:blipFill>
          <a:blip r:embed="rId2"/>
          <a:stretch>
            <a:fillRect/>
          </a:stretch>
        </p:blipFill>
        <p:spPr>
          <a:xfrm>
            <a:off x="107504" y="33405"/>
            <a:ext cx="2877561" cy="664522"/>
          </a:xfrm>
          <a:prstGeom prst="rect">
            <a:avLst/>
          </a:prstGeom>
        </p:spPr>
      </p:pic>
    </p:spTree>
    <p:extLst>
      <p:ext uri="{BB962C8B-B14F-4D97-AF65-F5344CB8AC3E}">
        <p14:creationId xmlns:p14="http://schemas.microsoft.com/office/powerpoint/2010/main" val="2292761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5C74-A8C6-4169-A34C-0B614A8359F3}"/>
              </a:ext>
            </a:extLst>
          </p:cNvPr>
          <p:cNvSpPr>
            <a:spLocks noGrp="1"/>
          </p:cNvSpPr>
          <p:nvPr>
            <p:ph type="title"/>
          </p:nvPr>
        </p:nvSpPr>
        <p:spPr>
          <a:xfrm>
            <a:off x="971600" y="836712"/>
            <a:ext cx="7200800" cy="1080120"/>
          </a:xfrm>
        </p:spPr>
        <p:txBody>
          <a:bodyPr/>
          <a:lstStyle/>
          <a:p>
            <a:pPr algn="ctr"/>
            <a:r>
              <a:rPr lang="en-GB" dirty="0">
                <a:solidFill>
                  <a:srgbClr val="002060"/>
                </a:solidFill>
              </a:rPr>
              <a:t>PARISH OFFER PROCESS</a:t>
            </a:r>
          </a:p>
        </p:txBody>
      </p:sp>
      <p:sp>
        <p:nvSpPr>
          <p:cNvPr id="3" name="Rectangle 2">
            <a:extLst>
              <a:ext uri="{FF2B5EF4-FFF2-40B4-BE49-F238E27FC236}">
                <a16:creationId xmlns:a16="http://schemas.microsoft.com/office/drawing/2014/main" id="{8821EFB6-B79F-4861-80A4-F53A00662B9F}"/>
              </a:ext>
            </a:extLst>
          </p:cNvPr>
          <p:cNvSpPr/>
          <p:nvPr/>
        </p:nvSpPr>
        <p:spPr>
          <a:xfrm>
            <a:off x="689349" y="1556792"/>
            <a:ext cx="8424936" cy="5339923"/>
          </a:xfrm>
          <a:prstGeom prst="rect">
            <a:avLst/>
          </a:prstGeom>
        </p:spPr>
        <p:txBody>
          <a:bodyPr wrap="square">
            <a:spAutoFit/>
          </a:bodyPr>
          <a:lstStyle/>
          <a:p>
            <a:pPr marL="342900" marR="0" lvl="0" indent="-342900" algn="l" defTabSz="914400" rtl="0" eaLnBrk="0" fontAlgn="base" latinLnBrk="0" hangingPunct="0">
              <a:lnSpc>
                <a:spcPct val="100000"/>
              </a:lnSpc>
              <a:spcBef>
                <a:spcPts val="0"/>
              </a:spcBef>
              <a:spcAft>
                <a:spcPct val="0"/>
              </a:spcAft>
              <a:buClr>
                <a:srgbClr val="AA272F"/>
              </a:buClr>
              <a:buSzPct val="105000"/>
              <a:buFont typeface="Arial" charset="0"/>
              <a:buChar char="•"/>
              <a:tabLst/>
              <a:defRPr/>
            </a:pPr>
            <a:r>
              <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An independent calculation of an Indicative Offer</a:t>
            </a:r>
          </a:p>
          <a:p>
            <a:pPr marL="0" marR="0" lvl="0" indent="0" algn="l" defTabSz="914400" rtl="0" eaLnBrk="0" fontAlgn="base" latinLnBrk="0" hangingPunct="0">
              <a:lnSpc>
                <a:spcPct val="100000"/>
              </a:lnSpc>
              <a:spcBef>
                <a:spcPts val="0"/>
              </a:spcBef>
              <a:spcAft>
                <a:spcPct val="0"/>
              </a:spcAft>
              <a:buClr>
                <a:srgbClr val="AA272F"/>
              </a:buClr>
              <a:buSzPct val="105000"/>
              <a:buFontTx/>
              <a:buNone/>
              <a:tabLst/>
              <a:defRPr/>
            </a:pPr>
            <a:endPar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342900" marR="0" lvl="0" indent="-342900" algn="l" defTabSz="914400" rtl="0" eaLnBrk="0" fontAlgn="base" latinLnBrk="0" hangingPunct="0">
              <a:lnSpc>
                <a:spcPct val="100000"/>
              </a:lnSpc>
              <a:spcBef>
                <a:spcPts val="0"/>
              </a:spcBef>
              <a:spcAft>
                <a:spcPct val="0"/>
              </a:spcAft>
              <a:buClr>
                <a:srgbClr val="AA272F"/>
              </a:buClr>
              <a:buSzPct val="105000"/>
              <a:buFont typeface="Arial" charset="0"/>
              <a:buChar char="•"/>
              <a:tabLst/>
              <a:defRPr/>
            </a:pPr>
            <a:r>
              <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 formal resolution by the respective PCC(s)</a:t>
            </a:r>
          </a:p>
          <a:p>
            <a:pPr marL="0" marR="0" lvl="0" indent="0" algn="l" defTabSz="914400" rtl="0" eaLnBrk="0" fontAlgn="base" latinLnBrk="0" hangingPunct="0">
              <a:lnSpc>
                <a:spcPct val="100000"/>
              </a:lnSpc>
              <a:spcBef>
                <a:spcPts val="0"/>
              </a:spcBef>
              <a:spcAft>
                <a:spcPct val="0"/>
              </a:spcAft>
              <a:buClr>
                <a:srgbClr val="AA272F"/>
              </a:buClr>
              <a:buSzPct val="105000"/>
              <a:buFontTx/>
              <a:buNone/>
              <a:tabLst/>
              <a:defRPr/>
            </a:pPr>
            <a:endPar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342900" marR="0" lvl="0" indent="-342900" algn="l" defTabSz="914400" rtl="0" eaLnBrk="0" fontAlgn="base" latinLnBrk="0" hangingPunct="0">
              <a:lnSpc>
                <a:spcPct val="100000"/>
              </a:lnSpc>
              <a:spcBef>
                <a:spcPts val="0"/>
              </a:spcBef>
              <a:spcAft>
                <a:spcPct val="0"/>
              </a:spcAft>
              <a:buClr>
                <a:srgbClr val="AA272F"/>
              </a:buClr>
              <a:buSzPct val="105000"/>
              <a:buFont typeface="Arial" charset="0"/>
              <a:buChar char="•"/>
              <a:tabLst/>
              <a:defRPr/>
            </a:pPr>
            <a:r>
              <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Scrutiny of Parish Offers by an evaluation panel</a:t>
            </a:r>
          </a:p>
          <a:p>
            <a:pPr marL="0" marR="0" lvl="0" indent="0" algn="l" defTabSz="914400" rtl="0" eaLnBrk="0" fontAlgn="base" latinLnBrk="0" hangingPunct="0">
              <a:lnSpc>
                <a:spcPct val="100000"/>
              </a:lnSpc>
              <a:spcBef>
                <a:spcPts val="0"/>
              </a:spcBef>
              <a:spcAft>
                <a:spcPct val="0"/>
              </a:spcAft>
              <a:buClr>
                <a:srgbClr val="AA272F"/>
              </a:buClr>
              <a:buSzPct val="105000"/>
              <a:buFontTx/>
              <a:buNone/>
              <a:tabLst/>
              <a:defRPr/>
            </a:pPr>
            <a:endPar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342900" marR="0" lvl="0" indent="-342900" algn="l" defTabSz="914400" rtl="0" eaLnBrk="0" fontAlgn="base" latinLnBrk="0" hangingPunct="0">
              <a:lnSpc>
                <a:spcPct val="100000"/>
              </a:lnSpc>
              <a:spcBef>
                <a:spcPts val="0"/>
              </a:spcBef>
              <a:spcAft>
                <a:spcPct val="0"/>
              </a:spcAft>
              <a:buClr>
                <a:srgbClr val="AA272F"/>
              </a:buClr>
              <a:buSzPct val="105000"/>
              <a:buFont typeface="Arial" charset="0"/>
              <a:buChar char="•"/>
              <a:tabLst/>
              <a:defRPr/>
            </a:pPr>
            <a:r>
              <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Preparation of regular and accurate reports to Bishop’s Council</a:t>
            </a:r>
          </a:p>
          <a:p>
            <a:pPr marL="0" marR="0" lvl="0" indent="0" algn="l" defTabSz="914400" rtl="0" eaLnBrk="0" fontAlgn="base" latinLnBrk="0" hangingPunct="0">
              <a:lnSpc>
                <a:spcPct val="100000"/>
              </a:lnSpc>
              <a:spcBef>
                <a:spcPts val="0"/>
              </a:spcBef>
              <a:spcAft>
                <a:spcPct val="0"/>
              </a:spcAft>
              <a:buClr>
                <a:srgbClr val="AA272F"/>
              </a:buClr>
              <a:buSzPct val="105000"/>
              <a:buFontTx/>
              <a:buNone/>
              <a:tabLst/>
              <a:defRPr/>
            </a:pPr>
            <a:endPar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342900" marR="0" lvl="0" indent="-342900" algn="l" defTabSz="914400" rtl="0" eaLnBrk="0" fontAlgn="base" latinLnBrk="0" hangingPunct="0">
              <a:lnSpc>
                <a:spcPct val="100000"/>
              </a:lnSpc>
              <a:spcBef>
                <a:spcPts val="0"/>
              </a:spcBef>
              <a:spcAft>
                <a:spcPct val="0"/>
              </a:spcAft>
              <a:buClr>
                <a:srgbClr val="AA272F"/>
              </a:buClr>
              <a:buSzPct val="105000"/>
              <a:buFont typeface="Arial" charset="0"/>
              <a:buChar char="•"/>
              <a:tabLst/>
              <a:defRPr/>
            </a:pPr>
            <a:r>
              <a:rPr kumimoji="0" lang="en-GB"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Holding everyone accountable for the delivery of Parish Offers and the fair use of resources</a:t>
            </a:r>
          </a:p>
          <a:p>
            <a:pPr marL="0" marR="0" lvl="0" indent="0" algn="l" defTabSz="914400" rtl="0" eaLnBrk="0" fontAlgn="base" latinLnBrk="0" hangingPunct="0">
              <a:lnSpc>
                <a:spcPct val="100000"/>
              </a:lnSpc>
              <a:spcBef>
                <a:spcPts val="0"/>
              </a:spcBef>
              <a:spcAft>
                <a:spcPct val="0"/>
              </a:spcAft>
              <a:buClr>
                <a:srgbClr val="AA272F"/>
              </a:buClr>
              <a:buSzPct val="105000"/>
              <a:buFontTx/>
              <a:buNone/>
              <a:tabLst/>
              <a:defRPr/>
            </a:pPr>
            <a:endParaRPr kumimoji="0" lang="en-GB" sz="33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2649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5536" y="265492"/>
            <a:ext cx="2877561" cy="664522"/>
          </a:xfrm>
          <a:prstGeom prst="rect">
            <a:avLst/>
          </a:prstGeom>
        </p:spPr>
      </p:pic>
      <p:sp>
        <p:nvSpPr>
          <p:cNvPr id="2" name="Title 1"/>
          <p:cNvSpPr>
            <a:spLocks noGrp="1"/>
          </p:cNvSpPr>
          <p:nvPr>
            <p:ph type="title"/>
          </p:nvPr>
        </p:nvSpPr>
        <p:spPr>
          <a:xfrm>
            <a:off x="2699792" y="764704"/>
            <a:ext cx="3744416" cy="576064"/>
          </a:xfrm>
        </p:spPr>
        <p:txBody>
          <a:bodyPr/>
          <a:lstStyle/>
          <a:p>
            <a:r>
              <a:rPr lang="en-GB" dirty="0">
                <a:solidFill>
                  <a:srgbClr val="002060"/>
                </a:solidFill>
              </a:rPr>
              <a:t>COVID-19 IMPACT</a:t>
            </a:r>
            <a:endParaRPr lang="en-US" dirty="0">
              <a:solidFill>
                <a:srgbClr val="002060"/>
              </a:solidFill>
            </a:endParaRPr>
          </a:p>
        </p:txBody>
      </p:sp>
      <p:sp>
        <p:nvSpPr>
          <p:cNvPr id="3" name="Content Placeholder 2"/>
          <p:cNvSpPr>
            <a:spLocks noGrp="1"/>
          </p:cNvSpPr>
          <p:nvPr>
            <p:ph idx="1"/>
          </p:nvPr>
        </p:nvSpPr>
        <p:spPr>
          <a:xfrm>
            <a:off x="709174" y="1556792"/>
            <a:ext cx="8434826" cy="4883065"/>
          </a:xfrm>
        </p:spPr>
        <p:txBody>
          <a:bodyPr>
            <a:noAutofit/>
          </a:bodyPr>
          <a:lstStyle/>
          <a:p>
            <a:r>
              <a:rPr lang="en-GB" sz="2400" dirty="0"/>
              <a:t>A time where individuals, parishes, the Diocese and National Church need to work together.</a:t>
            </a:r>
          </a:p>
          <a:p>
            <a:pPr marL="400050" lvl="1" indent="0">
              <a:buNone/>
            </a:pPr>
            <a:endParaRPr lang="en-GB" sz="2400" dirty="0"/>
          </a:p>
          <a:p>
            <a:r>
              <a:rPr lang="en-GB" sz="2400" dirty="0"/>
              <a:t>Impact on income from reduced Parish Offers (currently held to c3% reduction re Covid-19), DBF Fees, and dividend and reduced property rentals.</a:t>
            </a:r>
          </a:p>
          <a:p>
            <a:endParaRPr lang="en-GB" sz="2400" dirty="0"/>
          </a:p>
          <a:p>
            <a:r>
              <a:rPr lang="en-GB" sz="2400" dirty="0"/>
              <a:t>Diocesan staff furlough 35% of staff at peak - saving c£90K, and hold on property expenditure. </a:t>
            </a:r>
          </a:p>
          <a:p>
            <a:endParaRPr lang="en-GB" sz="2400" dirty="0"/>
          </a:p>
          <a:p>
            <a:r>
              <a:rPr lang="en-GB" sz="2400" dirty="0"/>
              <a:t>Impact on Forecast and 2021 Budget and future projections</a:t>
            </a:r>
          </a:p>
          <a:p>
            <a:endParaRPr lang="en-GB" sz="2400" dirty="0"/>
          </a:p>
          <a:p>
            <a:pPr marL="0" indent="0">
              <a:buNone/>
            </a:pPr>
            <a:endParaRPr lang="en-GB" sz="2200" dirty="0"/>
          </a:p>
          <a:p>
            <a:endParaRPr lang="en-GB" sz="2200" dirty="0"/>
          </a:p>
          <a:p>
            <a:pPr marL="0" indent="0">
              <a:buNone/>
            </a:pPr>
            <a:r>
              <a:rPr lang="en-GB" sz="2200" dirty="0"/>
              <a:t> </a:t>
            </a:r>
          </a:p>
        </p:txBody>
      </p:sp>
    </p:spTree>
    <p:extLst>
      <p:ext uri="{BB962C8B-B14F-4D97-AF65-F5344CB8AC3E}">
        <p14:creationId xmlns:p14="http://schemas.microsoft.com/office/powerpoint/2010/main" val="120637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321" y="1031696"/>
            <a:ext cx="6840760" cy="576064"/>
          </a:xfrm>
        </p:spPr>
        <p:txBody>
          <a:bodyPr/>
          <a:lstStyle/>
          <a:p>
            <a:r>
              <a:rPr lang="en-GB" dirty="0">
                <a:solidFill>
                  <a:srgbClr val="002060"/>
                </a:solidFill>
              </a:rPr>
              <a:t>COVID-19 EMERGENCY RELIEF FUND</a:t>
            </a:r>
            <a:br>
              <a:rPr lang="en-GB"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601670" y="1844824"/>
            <a:ext cx="8542330" cy="4883065"/>
          </a:xfrm>
        </p:spPr>
        <p:txBody>
          <a:bodyPr>
            <a:noAutofit/>
          </a:bodyPr>
          <a:lstStyle/>
          <a:p>
            <a:r>
              <a:rPr lang="en-GB" sz="2400" dirty="0"/>
              <a:t>£250,000 in grants and £500,000 in loans made available.</a:t>
            </a:r>
          </a:p>
          <a:p>
            <a:endParaRPr lang="en-GB" sz="2400" dirty="0"/>
          </a:p>
          <a:p>
            <a:r>
              <a:rPr lang="en-GB" sz="2400" dirty="0"/>
              <a:t>Support most financially vulnerable parishes.</a:t>
            </a:r>
          </a:p>
          <a:p>
            <a:endParaRPr lang="en-GB" sz="2400" dirty="0"/>
          </a:p>
          <a:p>
            <a:r>
              <a:rPr lang="en-GB" sz="2400" dirty="0"/>
              <a:t>Generous donations from parishes of £21k to date.</a:t>
            </a:r>
          </a:p>
          <a:p>
            <a:endParaRPr lang="en-GB" sz="2400" dirty="0"/>
          </a:p>
          <a:p>
            <a:r>
              <a:rPr lang="en-GB" sz="2400" dirty="0"/>
              <a:t>Grants of £155k to 31 benefices and £30k reserved for 6 parishes that need funds in the next few months.</a:t>
            </a:r>
          </a:p>
          <a:p>
            <a:endParaRPr lang="en-GB" sz="2400" dirty="0"/>
          </a:p>
          <a:p>
            <a:r>
              <a:rPr lang="en-GB" sz="2400" dirty="0"/>
              <a:t>Loan facilities available to 5 parishes totalling c£53,700.</a:t>
            </a:r>
          </a:p>
          <a:p>
            <a:endParaRPr lang="en-GB" sz="2200" dirty="0"/>
          </a:p>
          <a:p>
            <a:pPr marL="0" indent="0">
              <a:buNone/>
            </a:pPr>
            <a:r>
              <a:rPr lang="en-GB" sz="2200" dirty="0"/>
              <a:t> </a:t>
            </a:r>
          </a:p>
        </p:txBody>
      </p:sp>
      <p:pic>
        <p:nvPicPr>
          <p:cNvPr id="4" name="Picture 3"/>
          <p:cNvPicPr>
            <a:picLocks noChangeAspect="1"/>
          </p:cNvPicPr>
          <p:nvPr/>
        </p:nvPicPr>
        <p:blipFill>
          <a:blip r:embed="rId3"/>
          <a:stretch>
            <a:fillRect/>
          </a:stretch>
        </p:blipFill>
        <p:spPr>
          <a:xfrm>
            <a:off x="395536" y="265492"/>
            <a:ext cx="2877561" cy="664522"/>
          </a:xfrm>
          <a:prstGeom prst="rect">
            <a:avLst/>
          </a:prstGeom>
        </p:spPr>
      </p:pic>
    </p:spTree>
    <p:extLst>
      <p:ext uri="{BB962C8B-B14F-4D97-AF65-F5344CB8AC3E}">
        <p14:creationId xmlns:p14="http://schemas.microsoft.com/office/powerpoint/2010/main" val="925488662"/>
      </p:ext>
    </p:extLst>
  </p:cSld>
  <p:clrMapOvr>
    <a:masterClrMapping/>
  </p:clrMapOvr>
</p:sld>
</file>

<file path=ppt/theme/theme1.xml><?xml version="1.0" encoding="utf-8"?>
<a:theme xmlns:a="http://schemas.openxmlformats.org/drawingml/2006/main" name="Diocese of Rochester PowerPoin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ocese of Rochester PowerPoin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4559</TotalTime>
  <Words>1521</Words>
  <Application>Microsoft Office PowerPoint</Application>
  <PresentationFormat>On-screen Show (4:3)</PresentationFormat>
  <Paragraphs>244</Paragraphs>
  <Slides>17</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Tahoma</vt:lpstr>
      <vt:lpstr>Diocese of Rochester PowerPoint (3)</vt:lpstr>
      <vt:lpstr>1_Diocese of Rochester PowerPoint (3)</vt:lpstr>
      <vt:lpstr>      </vt:lpstr>
      <vt:lpstr>PowerPoint Presentation</vt:lpstr>
      <vt:lpstr>FINANCIAL OVERVIEW</vt:lpstr>
      <vt:lpstr>PowerPoint Presentation</vt:lpstr>
      <vt:lpstr>Indicative Offers</vt:lpstr>
      <vt:lpstr>PowerPoint Presentation</vt:lpstr>
      <vt:lpstr>PARISH OFFER PROCESS</vt:lpstr>
      <vt:lpstr>COVID-19 IMPACT</vt:lpstr>
      <vt:lpstr>COVID-19 EMERGENCY RELIEF FUND </vt:lpstr>
      <vt:lpstr>NATIONAL CHURCH PARTNERSHIP</vt:lpstr>
      <vt:lpstr>BUDGET 2021 </vt:lpstr>
      <vt:lpstr>BUDGET 2021</vt:lpstr>
      <vt:lpstr>KEY ASSUMPTIONS  </vt:lpstr>
      <vt:lpstr>BUDGET 21/ FORECAST 20</vt:lpstr>
      <vt:lpstr>BUDGETED CASHFLOW ‘21</vt:lpstr>
      <vt:lpstr>CONCLUDING REMARKS</vt:lpstr>
      <vt:lpstr>PowerPoint Presentation</vt:lpstr>
    </vt:vector>
  </TitlesOfParts>
  <Company>Diocese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Martyn Burt</dc:creator>
  <cp:lastModifiedBy>Jennifer Ross</cp:lastModifiedBy>
  <cp:revision>222</cp:revision>
  <cp:lastPrinted>2015-10-01T07:54:17Z</cp:lastPrinted>
  <dcterms:created xsi:type="dcterms:W3CDTF">2012-10-08T15:37:09Z</dcterms:created>
  <dcterms:modified xsi:type="dcterms:W3CDTF">2021-09-09T22:23:56Z</dcterms:modified>
</cp:coreProperties>
</file>