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5" r:id="rId3"/>
    <p:sldId id="288" r:id="rId4"/>
    <p:sldId id="280" r:id="rId5"/>
    <p:sldId id="284" r:id="rId6"/>
    <p:sldId id="265" r:id="rId7"/>
    <p:sldId id="283" r:id="rId8"/>
    <p:sldId id="277" r:id="rId9"/>
    <p:sldId id="286" r:id="rId10"/>
    <p:sldId id="28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1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9DA54-2AC1-46B7-9CEE-139EC18B28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ECE5-AF0F-490A-A31D-8B89AB6B4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38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A60E-3D35-4D1F-880D-CFD76A19FB59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E7F6-8BF3-41C1-964E-47F686123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3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58583037-2C94-49C5-9ACD-553609DC081B}" type="slidenum">
              <a:rPr lang="en-GB" sz="1200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64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389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157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501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49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215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17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CE7F6-8BF3-41C1-964E-47F686123E4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887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ECE7F6-8BF3-41C1-964E-47F686123E4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08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9833"/>
            <a:ext cx="7772400" cy="5290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934" y="1916832"/>
            <a:ext cx="7812497" cy="17526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rgbClr val="AA272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7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000" y="1304014"/>
            <a:ext cx="7344000" cy="9008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2158983"/>
            <a:ext cx="7344000" cy="407832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1800"/>
            </a:lvl2pPr>
            <a:lvl3pPr>
              <a:spcBef>
                <a:spcPts val="0"/>
              </a:spcBef>
              <a:defRPr sz="16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99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000" y="1304014"/>
            <a:ext cx="4770000" cy="9008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6000" y="2158983"/>
            <a:ext cx="4770000" cy="407832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1800"/>
            </a:lvl2pPr>
            <a:lvl3pPr>
              <a:spcBef>
                <a:spcPts val="0"/>
              </a:spcBef>
              <a:defRPr sz="16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6940" y="1442081"/>
            <a:ext cx="2682000" cy="3294000"/>
          </a:xfrm>
          <a:ln>
            <a:solidFill>
              <a:srgbClr val="AA272F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2319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42BFE-9C67-464A-9258-E9B0CBFB05A1}" type="slidenum">
              <a:rPr lang="en-GB">
                <a:solidFill>
                  <a:prstClr val="black"/>
                </a:solidFill>
                <a:latin typeface="Tahoma" charset="0"/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27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A4 Diocese for PPT_Bkg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463"/>
            <a:ext cx="9144000" cy="646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5" descr="Diocese Shield Colour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95288"/>
            <a:ext cx="200501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295400"/>
            <a:ext cx="7345363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2035175"/>
            <a:ext cx="7345363" cy="420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AA272F"/>
        </a:buClr>
        <a:buSzPct val="105000"/>
        <a:buFont typeface="Arial" charset="0"/>
        <a:buChar char="•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AA272F"/>
        </a:buClr>
        <a:buSzPct val="105000"/>
        <a:buFont typeface="Arial" charset="0"/>
        <a:buChar char="–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AA272F"/>
        </a:buClr>
        <a:buSzPct val="105000"/>
        <a:buFont typeface="Arial" charset="0"/>
        <a:buChar char="•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AA272F"/>
        </a:buClr>
        <a:buSzPct val="105000"/>
        <a:buFont typeface="Arial" charset="0"/>
        <a:buChar char="–"/>
        <a:defRPr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AA272F"/>
        </a:buClr>
        <a:buSzPct val="105000"/>
        <a:buFont typeface="Arial" charset="0"/>
        <a:buChar char="»"/>
        <a:defRPr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03338"/>
            <a:ext cx="7343775" cy="901700"/>
          </a:xfrm>
        </p:spPr>
        <p:txBody>
          <a:bodyPr/>
          <a:lstStyle/>
          <a:p>
            <a:pPr eaLnBrk="1" hangingPunct="1"/>
            <a:br>
              <a:rPr lang="en-GB" sz="4000" dirty="0">
                <a:solidFill>
                  <a:srgbClr val="FF0000"/>
                </a:solidFill>
                <a:latin typeface="Tahoma" charset="0"/>
                <a:cs typeface="Tahoma" charset="0"/>
              </a:rPr>
            </a:br>
            <a:br>
              <a:rPr lang="en-GB" sz="4000" dirty="0">
                <a:solidFill>
                  <a:srgbClr val="FF0000"/>
                </a:solidFill>
                <a:latin typeface="Tahoma" charset="0"/>
                <a:cs typeface="Tahoma" charset="0"/>
              </a:rPr>
            </a:br>
            <a:r>
              <a:rPr lang="en-GB" sz="4000" dirty="0">
                <a:latin typeface="Tahoma" charset="0"/>
                <a:cs typeface="Tahoma" charset="0"/>
              </a:rPr>
              <a:t> </a:t>
            </a:r>
            <a:br>
              <a:rPr lang="en-GB" sz="4000" dirty="0">
                <a:latin typeface="Tahoma" charset="0"/>
                <a:cs typeface="Tahoma" charset="0"/>
              </a:rPr>
            </a:br>
            <a:br>
              <a:rPr lang="en-GB" sz="1800" dirty="0">
                <a:solidFill>
                  <a:srgbClr val="FF0000"/>
                </a:solidFill>
                <a:latin typeface="Tahoma" charset="0"/>
                <a:cs typeface="Tahoma" charset="0"/>
              </a:rPr>
            </a:br>
            <a:r>
              <a:rPr lang="en-GB" sz="4000" dirty="0">
                <a:latin typeface="Tahoma" charset="0"/>
                <a:cs typeface="Tahoma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052736"/>
            <a:ext cx="7343775" cy="4966494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charset="0"/>
              <a:buNone/>
              <a:defRPr/>
            </a:pPr>
            <a:endParaRPr lang="en-GB" sz="5200" b="1" dirty="0">
              <a:solidFill>
                <a:srgbClr val="AA272F"/>
              </a:solidFill>
              <a:latin typeface="Tahoma" charset="0"/>
              <a:cs typeface="Tahoma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5200" b="1" dirty="0">
              <a:solidFill>
                <a:srgbClr val="AA272F"/>
              </a:solidFill>
              <a:latin typeface="Tahoma" charset="0"/>
              <a:cs typeface="Tahoma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GB" sz="7200" b="1" dirty="0">
                <a:solidFill>
                  <a:srgbClr val="C00000"/>
                </a:solidFill>
                <a:latin typeface="Tahoma" charset="0"/>
                <a:cs typeface="Tahoma" charset="0"/>
              </a:rPr>
              <a:t>Budget 2021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2600" b="1" dirty="0">
              <a:latin typeface="Tahoma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7200" dirty="0">
              <a:solidFill>
                <a:srgbClr val="FF0000"/>
              </a:solidFill>
              <a:latin typeface="Tahoma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7200" dirty="0">
              <a:solidFill>
                <a:srgbClr val="FF0000"/>
              </a:solidFill>
              <a:latin typeface="Tahoma" charset="0"/>
            </a:endParaRPr>
          </a:p>
          <a:p>
            <a:pPr algn="r" eaLnBrk="1" hangingPunct="1">
              <a:defRPr/>
            </a:pPr>
            <a:endParaRPr lang="en-GB" sz="1800" dirty="0">
              <a:solidFill>
                <a:srgbClr val="FF0000"/>
              </a:solidFill>
              <a:latin typeface="Tahoma" charset="0"/>
            </a:endParaRPr>
          </a:p>
          <a:p>
            <a:pPr algn="r" eaLnBrk="1" hangingPunct="1">
              <a:defRPr/>
            </a:pPr>
            <a:endParaRPr lang="en-GB" sz="1800" dirty="0">
              <a:solidFill>
                <a:srgbClr val="FF0000"/>
              </a:solidFill>
              <a:latin typeface="Tahoma" charset="0"/>
            </a:endParaRPr>
          </a:p>
          <a:p>
            <a:pPr algn="r" eaLnBrk="1" hangingPunct="1">
              <a:defRPr/>
            </a:pPr>
            <a:endParaRPr lang="en-GB" sz="1800" dirty="0">
              <a:solidFill>
                <a:srgbClr val="FF0000"/>
              </a:solidFill>
              <a:latin typeface="Tahoma" charset="0"/>
            </a:endParaRPr>
          </a:p>
          <a:p>
            <a:pPr algn="r" eaLnBrk="1" hangingPunct="1">
              <a:defRPr/>
            </a:pPr>
            <a:endParaRPr lang="en-GB" sz="2600" dirty="0">
              <a:solidFill>
                <a:srgbClr val="FF0000"/>
              </a:solidFill>
              <a:latin typeface="Tahoma" charset="0"/>
            </a:endParaRPr>
          </a:p>
          <a:p>
            <a:pPr marL="0" indent="0" algn="r" eaLnBrk="1" hangingPunct="1">
              <a:buFont typeface="Arial" charset="0"/>
              <a:buNone/>
              <a:defRPr/>
            </a:pPr>
            <a:endParaRPr lang="en-GB" sz="2600" dirty="0">
              <a:latin typeface="Tahoma" charset="0"/>
            </a:endParaRPr>
          </a:p>
          <a:p>
            <a:pPr algn="r" eaLnBrk="1" hangingPunct="1">
              <a:defRPr/>
            </a:pPr>
            <a:endParaRPr lang="en-GB" sz="2600" dirty="0">
              <a:latin typeface="Tahoma" charset="0"/>
            </a:endParaRPr>
          </a:p>
          <a:p>
            <a:pPr marL="0" indent="0" algn="r" eaLnBrk="1" hangingPunct="1">
              <a:buFont typeface="Arial" charset="0"/>
              <a:buNone/>
              <a:defRPr/>
            </a:pPr>
            <a:endParaRPr lang="en-GB" sz="2600" dirty="0">
              <a:latin typeface="Tahoma" charset="0"/>
            </a:endParaRPr>
          </a:p>
          <a:p>
            <a:pPr eaLnBrk="1" hangingPunct="1">
              <a:defRPr/>
            </a:pP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772E0A-71AA-47CF-AEDA-243F04351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12513"/>
            <a:ext cx="4557672" cy="105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2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052736"/>
            <a:ext cx="2088232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806489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The Chair of the Board of Finance to move: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“That the Synod authorises the expenditure of a sum for the Common Fund not exceeding £13.5m.”</a:t>
            </a:r>
          </a:p>
          <a:p>
            <a:pPr marL="0" indent="0"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27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39752" y="289423"/>
            <a:ext cx="3528392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The Context</a:t>
            </a:r>
            <a:br>
              <a:rPr lang="en-GB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2316" y="980728"/>
            <a:ext cx="8820980" cy="4608512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Char char="•"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Strategic Review - to arrive at a plan of a financially sustainable model of mission for the Diocese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Char char="•"/>
              <a:tabLst/>
              <a:defRPr/>
            </a:pPr>
            <a:endParaRPr lang="en-GB" sz="8800" dirty="0">
              <a:solidFill>
                <a:prstClr val="black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Char char="•"/>
              <a:tabLst/>
              <a:defRPr/>
            </a:pP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This </a:t>
            </a:r>
            <a:r>
              <a:rPr lang="en-GB" sz="8800" dirty="0">
                <a:solidFill>
                  <a:prstClr val="black"/>
                </a:solidFill>
              </a:rPr>
              <a:t>should </a:t>
            </a:r>
            <a:r>
              <a:rPr kumimoji="0" lang="en-GB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entail progressive narrowing of the gap between income and expenditure to steady state but should include targeted investment</a:t>
            </a:r>
          </a:p>
          <a:p>
            <a:endParaRPr lang="en-GB" sz="8800" dirty="0"/>
          </a:p>
          <a:p>
            <a:r>
              <a:rPr lang="en-GB" sz="8800" dirty="0"/>
              <a:t>Budget is impacted by the severity and longevity of the Covid-19 pandemic</a:t>
            </a:r>
          </a:p>
          <a:p>
            <a:endParaRPr lang="en-GB" sz="8800" dirty="0"/>
          </a:p>
          <a:p>
            <a:r>
              <a:rPr lang="en-GB" sz="8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Partnership at all levels - National </a:t>
            </a:r>
            <a:r>
              <a:rPr lang="en-GB" sz="8800" dirty="0">
                <a:solidFill>
                  <a:srgbClr val="000000"/>
                </a:solidFill>
              </a:rPr>
              <a:t>C</a:t>
            </a:r>
            <a:r>
              <a:rPr lang="en-GB" sz="8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hurch/ Diocese/ parishes/ churchgoers </a:t>
            </a:r>
          </a:p>
          <a:p>
            <a:endParaRPr lang="en-GB" sz="8800" dirty="0">
              <a:solidFill>
                <a:srgbClr val="000000"/>
              </a:solidFill>
            </a:endParaRPr>
          </a:p>
          <a:p>
            <a:r>
              <a:rPr lang="en-GB" sz="8800" dirty="0"/>
              <a:t>Short-term measures to control costs (e.g. Furlough of staff and cutting property expenditure and National support) - 2020 forecast deficit contained to £937K</a:t>
            </a:r>
          </a:p>
          <a:p>
            <a:endParaRPr lang="en-GB" sz="8800" dirty="0"/>
          </a:p>
          <a:p>
            <a:r>
              <a:rPr lang="en-GB" sz="8800" dirty="0"/>
              <a:t>Early in process of transfer to Indicative Offers</a:t>
            </a:r>
          </a:p>
          <a:p>
            <a:endParaRPr lang="en-GB" sz="8800" dirty="0"/>
          </a:p>
          <a:p>
            <a:r>
              <a:rPr lang="en-GB" sz="8800" dirty="0"/>
              <a:t>Strategic intent and funding just confirmed for full-time Generous Giving Officer</a:t>
            </a:r>
          </a:p>
          <a:p>
            <a:pPr marL="0" indent="0">
              <a:buNone/>
            </a:pPr>
            <a:endParaRPr lang="en-GB" sz="7400" dirty="0"/>
          </a:p>
          <a:p>
            <a:endParaRPr lang="en-GB" sz="7400" dirty="0"/>
          </a:p>
          <a:p>
            <a:pPr marL="0" indent="0">
              <a:buNone/>
            </a:pPr>
            <a:endParaRPr lang="en-GB" sz="7400" dirty="0"/>
          </a:p>
          <a:p>
            <a:endParaRPr lang="en-GB" sz="2400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1750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451580"/>
            <a:ext cx="7128792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National Church Partnership</a:t>
            </a:r>
            <a:br>
              <a:rPr lang="en-GB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556792"/>
            <a:ext cx="9433556" cy="5021322"/>
          </a:xfrm>
        </p:spPr>
        <p:txBody>
          <a:bodyPr>
            <a:normAutofit/>
          </a:bodyPr>
          <a:lstStyle/>
          <a:p>
            <a:r>
              <a:rPr lang="en-GB" sz="2200" b="1" dirty="0"/>
              <a:t>Strategic Development Funding </a:t>
            </a:r>
          </a:p>
          <a:p>
            <a:pPr marL="0" indent="0">
              <a:buNone/>
            </a:pPr>
            <a:r>
              <a:rPr lang="en-GB" sz="2200" dirty="0"/>
              <a:t>	- Chatham Town Centre - £655k</a:t>
            </a:r>
          </a:p>
          <a:p>
            <a:pPr marL="0" indent="0">
              <a:buNone/>
            </a:pPr>
            <a:r>
              <a:rPr lang="en-GB" sz="2200" dirty="0"/>
              <a:t>	- Missional - £1.44M (matched funding over 5 years)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200" b="1" dirty="0"/>
              <a:t>Covid-19</a:t>
            </a:r>
          </a:p>
          <a:p>
            <a:pPr marL="0" indent="0">
              <a:buNone/>
            </a:pPr>
            <a:r>
              <a:rPr lang="en-GB" sz="2200" dirty="0"/>
              <a:t>	- Clergy Stipend payment deferral - £1.37M (Loan 12ms)</a:t>
            </a:r>
          </a:p>
          <a:p>
            <a:pPr marL="0" indent="0">
              <a:buNone/>
            </a:pPr>
            <a:r>
              <a:rPr lang="en-GB" sz="2200" dirty="0"/>
              <a:t>	- Continuity Grant £320K (50% of Covid-19 net impact)</a:t>
            </a:r>
          </a:p>
          <a:p>
            <a:endParaRPr lang="en-GB" sz="2200" dirty="0"/>
          </a:p>
          <a:p>
            <a:r>
              <a:rPr lang="en-GB" sz="2200" b="1" dirty="0">
                <a:effectLst/>
              </a:rPr>
              <a:t>Giving Advisor Fund</a:t>
            </a:r>
            <a:endParaRPr lang="en-GB" sz="2200" b="1" dirty="0"/>
          </a:p>
          <a:p>
            <a:pPr marL="457200" lvl="1" indent="0">
              <a:buNone/>
            </a:pPr>
            <a:r>
              <a:rPr lang="en-GB" sz="2200" dirty="0"/>
              <a:t>	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- Generous Giving Officer £120K (50% over 5 years)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None/>
              <a:tabLst/>
              <a:defRPr/>
            </a:pP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Capacity Funding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- C£120K</a:t>
            </a:r>
          </a:p>
        </p:txBody>
      </p:sp>
    </p:spTree>
    <p:extLst>
      <p:ext uri="{BB962C8B-B14F-4D97-AF65-F5344CB8AC3E}">
        <p14:creationId xmlns:p14="http://schemas.microsoft.com/office/powerpoint/2010/main" val="197515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99792" y="548680"/>
            <a:ext cx="4104456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2021 Budget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556792"/>
            <a:ext cx="8568952" cy="496855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Budgeted deficit of £1,804K (2020F: Deficit £937k; 2020 Base-case Budget of £833K)</a:t>
            </a:r>
          </a:p>
          <a:p>
            <a:pPr eaLnBrk="1" hangingPunct="1">
              <a:defRPr/>
            </a:pPr>
            <a:endParaRPr lang="en-GB" sz="2400" dirty="0">
              <a:latin typeface="Tahoma" charset="0"/>
            </a:endParaRPr>
          </a:p>
          <a:p>
            <a:pPr eaLnBrk="1" hangingPunct="1"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The 2021 Budget of £8.0M for Parish Offers does implicitly anticipate recovering levels of parish contributions later in 2021 as Covid-19 restrictions are assumed to lift</a:t>
            </a:r>
          </a:p>
          <a:p>
            <a:pPr eaLnBrk="1" hangingPunct="1">
              <a:defRPr/>
            </a:pPr>
            <a:endParaRPr lang="en-GB" sz="2400" dirty="0">
              <a:latin typeface="Tahoma" charset="0"/>
            </a:endParaRPr>
          </a:p>
          <a:p>
            <a:pPr eaLnBrk="1" hangingPunct="1"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A range of scenarios (e.g. best/realistic/worst) have been considered:</a:t>
            </a:r>
          </a:p>
          <a:p>
            <a:pPr eaLnBrk="1" hangingPunct="1">
              <a:defRPr/>
            </a:pPr>
            <a:endParaRPr lang="en-GB" sz="2400" dirty="0">
              <a:latin typeface="Tahoma" charset="0"/>
            </a:endParaRPr>
          </a:p>
          <a:p>
            <a:pPr marL="400050" lvl="1" indent="0" eaLnBrk="1" hangingPunct="1">
              <a:buNone/>
              <a:defRPr/>
            </a:pPr>
            <a:r>
              <a:rPr kumimoji="0" lang="en-GB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- W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orst-case Scenario – 40% </a:t>
            </a:r>
            <a:r>
              <a:rPr kumimoji="0" lang="en-GB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fall in parish contributions from pre-</a:t>
            </a:r>
            <a:r>
              <a:rPr kumimoji="0" lang="en-GB" sz="2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Covid</a:t>
            </a:r>
            <a:r>
              <a:rPr kumimoji="0" lang="en-GB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charset="0"/>
                <a:ea typeface="Tahoma" pitchFamily="34" charset="0"/>
                <a:cs typeface="Tahoma" pitchFamily="34" charset="0"/>
              </a:rPr>
              <a:t> levels (£2.8M less than budgeted) - leading to c£1.5M worse than budgeted deficit. There would be sufficient Common Fund reserves and cash</a:t>
            </a:r>
            <a:endParaRPr lang="en-GB" sz="2200" dirty="0"/>
          </a:p>
          <a:p>
            <a:pPr marL="0" indent="0">
              <a:buNone/>
            </a:pPr>
            <a:endParaRPr lang="en-GB" sz="2400" dirty="0"/>
          </a:p>
          <a:p>
            <a:endParaRPr lang="en-GB" sz="2400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563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5716" y="188640"/>
            <a:ext cx="5112568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Key Assumptions </a:t>
            </a:r>
            <a:br>
              <a:rPr lang="en-GB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408765"/>
          </a:xfrm>
        </p:spPr>
        <p:txBody>
          <a:bodyPr>
            <a:noAutofit/>
          </a:bodyPr>
          <a:lstStyle/>
          <a:p>
            <a:r>
              <a:rPr lang="en-GB" sz="2200" dirty="0"/>
              <a:t>Based on £8.0M Parish Offers (plus £0.4M recovery of DBF fees) (2020F: £8.3M; 2020Pre-Covid £8.6M; 2020B: £8.9M) </a:t>
            </a:r>
          </a:p>
          <a:p>
            <a:endParaRPr lang="en-GB" sz="1600" dirty="0"/>
          </a:p>
          <a:p>
            <a:r>
              <a:rPr lang="en-GB" sz="2200" dirty="0"/>
              <a:t>Average stipendiary clergy posts of 172.5 in 2021, 10.7% vacancy rate (2020B: 181.5, vacancy rate 10.0%)</a:t>
            </a:r>
          </a:p>
          <a:p>
            <a:endParaRPr lang="en-GB" sz="1600" dirty="0"/>
          </a:p>
          <a:p>
            <a:r>
              <a:rPr lang="en-GB" sz="2200" dirty="0"/>
              <a:t>No stipend or staff salary increase </a:t>
            </a:r>
          </a:p>
          <a:p>
            <a:endParaRPr lang="en-GB" sz="1600" dirty="0"/>
          </a:p>
          <a:p>
            <a:r>
              <a:rPr lang="en-GB" sz="2200" dirty="0"/>
              <a:t>Property Repairs of £750K (2020F: £750K (inc. £250K catch-up expenditure); 2020B: £750K</a:t>
            </a:r>
            <a:r>
              <a:rPr lang="en-GB" sz="2200"/>
              <a:t>) plus </a:t>
            </a:r>
            <a:r>
              <a:rPr lang="en-GB" sz="2200" dirty="0"/>
              <a:t>an additional £250K (funded from the Diocesan Pastoral Account) toward additional parsonage repair and maintenance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2200" dirty="0"/>
              <a:t>Common Fund budgeted to reduce to £4.1m by the end of 2021 (Policy of a minimum of £5M)</a:t>
            </a:r>
          </a:p>
          <a:p>
            <a:endParaRPr lang="en-GB" sz="1600" dirty="0"/>
          </a:p>
          <a:p>
            <a:r>
              <a:rPr lang="en-GB" sz="2200" dirty="0"/>
              <a:t>Net cash outflow of £3.9M projected for 2021 with a projected cash balance at 31 December 2021 of £5.6M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73329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sz="3600" dirty="0">
                <a:solidFill>
                  <a:srgbClr val="C00000"/>
                </a:solidFill>
              </a:rPr>
              <a:t>Budget 21/Forecast 20</a:t>
            </a:r>
            <a:endParaRPr lang="en-GB" sz="3600" dirty="0">
              <a:solidFill>
                <a:srgbClr val="C00000"/>
              </a:solidFill>
              <a:latin typeface="Tahoma" pitchFamily="34" charset="0"/>
            </a:endParaRPr>
          </a:p>
        </p:txBody>
      </p:sp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09124322"/>
              </p:ext>
            </p:extLst>
          </p:nvPr>
        </p:nvGraphicFramePr>
        <p:xfrm>
          <a:off x="251520" y="931177"/>
          <a:ext cx="8496944" cy="59033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992">
                <a:tc>
                  <a:txBody>
                    <a:bodyPr/>
                    <a:lstStyle/>
                    <a:p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Common Fund (£M)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Budget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Forecast</a:t>
                      </a:r>
                      <a:r>
                        <a:rPr lang="en-GB" sz="1800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2020</a:t>
                      </a:r>
                      <a:endParaRPr lang="en-GB" sz="18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45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Estimated capitalisation of property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096654"/>
                  </a:ext>
                </a:extLst>
              </a:tr>
              <a:tr h="382845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Transfer from DPA to fund property catch-up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283665"/>
                  </a:ext>
                </a:extLst>
              </a:tr>
              <a:tr h="382845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Funding from other funds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988502"/>
                  </a:ext>
                </a:extLst>
              </a:tr>
              <a:tr h="382845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Pension costs provided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(0.59)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44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Common Fund Net </a:t>
                      </a:r>
                      <a:r>
                        <a:rPr lang="en-GB" sz="1800" b="0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Expenditure</a:t>
                      </a:r>
                      <a:endParaRPr lang="en-GB" sz="1800" b="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Parish</a:t>
                      </a:r>
                      <a:r>
                        <a:rPr lang="en-GB" sz="1800" b="1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Offers</a:t>
                      </a:r>
                      <a:endParaRPr lang="en-GB" sz="1800" b="1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8.60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b="1" i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Covid</a:t>
                      </a:r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impact on Parish Offers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(0.30)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94150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Anticipated Parish Offers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59472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DBF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23192"/>
                  </a:ext>
                </a:extLst>
              </a:tr>
              <a:tr h="363312">
                <a:tc>
                  <a:txBody>
                    <a:bodyPr/>
                    <a:lstStyle/>
                    <a:p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Other</a:t>
                      </a:r>
                      <a:r>
                        <a:rPr lang="en-GB" sz="1800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income</a:t>
                      </a:r>
                      <a:endParaRPr lang="en-GB" sz="18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234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Common Fund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4289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Budget/ Forecast 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£1.80M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£0.94M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4289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Indicative Offers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£9.44M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£9.39M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59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2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title"/>
          </p:nvPr>
        </p:nvSpPr>
        <p:spPr>
          <a:xfrm>
            <a:off x="1115616" y="54868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rgbClr val="C00000"/>
                </a:solidFill>
              </a:rPr>
              <a:t>Principal Movements</a:t>
            </a:r>
          </a:p>
        </p:txBody>
      </p:sp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96267725"/>
              </p:ext>
            </p:extLst>
          </p:nvPr>
        </p:nvGraphicFramePr>
        <p:xfrm>
          <a:off x="914400" y="1429787"/>
          <a:ext cx="7630262" cy="404264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16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4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£K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09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Deficit per 2020 Forecast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(937)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Reduction in Parish Offers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(300)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662919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Staff Furlough in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19107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Decrease in clergy stipends and pensions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532206"/>
                  </a:ext>
                </a:extLst>
              </a:tr>
              <a:tr h="423990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Additional funding from other sources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292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Church Commissioners’ Continuity Grant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(320)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809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Additional property expenditure of clergy houses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(300)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164">
                <a:tc>
                  <a:txBody>
                    <a:bodyPr/>
                    <a:lstStyle/>
                    <a:p>
                      <a:r>
                        <a:rPr lang="en-GB" sz="1800" b="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Other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(193)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809">
                <a:tc>
                  <a:txBody>
                    <a:bodyPr/>
                    <a:lstStyle/>
                    <a:p>
                      <a:r>
                        <a:rPr lang="en-GB" sz="18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Deficit per 2020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u="sng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(1,804)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23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15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title"/>
          </p:nvPr>
        </p:nvSpPr>
        <p:spPr>
          <a:xfrm>
            <a:off x="611560" y="150078"/>
            <a:ext cx="5606280" cy="706090"/>
          </a:xfrm>
        </p:spPr>
        <p:txBody>
          <a:bodyPr/>
          <a:lstStyle/>
          <a:p>
            <a:pPr algn="l" eaLnBrk="1" hangingPunct="1"/>
            <a:r>
              <a:rPr lang="en-GB" sz="3600" dirty="0">
                <a:solidFill>
                  <a:srgbClr val="C00000"/>
                </a:solidFill>
              </a:rPr>
              <a:t>Budgeted Cashflow ‘21</a:t>
            </a:r>
            <a:endParaRPr lang="en-GB" sz="3600" dirty="0">
              <a:solidFill>
                <a:srgbClr val="C00000"/>
              </a:solidFill>
              <a:latin typeface="Tahoma" pitchFamily="34" charset="0"/>
            </a:endParaRPr>
          </a:p>
        </p:txBody>
      </p:sp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83111320"/>
              </p:ext>
            </p:extLst>
          </p:nvPr>
        </p:nvGraphicFramePr>
        <p:xfrm>
          <a:off x="2051720" y="1263143"/>
          <a:ext cx="5184576" cy="55261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Cashflow (£K)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2021B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1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Operating Loss on Common Fund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</a:rPr>
                        <a:t>(1,804)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Adjustments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sng" strike="noStrike" dirty="0">
                          <a:effectLst/>
                          <a:latin typeface="Arial" panose="020B0604020202020204" pitchFamily="34" charset="0"/>
                        </a:rPr>
                        <a:t>(931)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9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Net Cashflow on Common Fund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(2,735)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1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Property Disposals </a:t>
                      </a:r>
                      <a:endParaRPr lang="en-GB" sz="16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4,075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Property Additions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(1,980)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Project Capital Expenditure (Kings Hill &amp; Ebbsfleet)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(1,053)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Repayment of clergy stipend deferral loan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(1,860)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75983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Grants and Loans to Parishes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(150)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1140027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Contingency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sng" strike="noStrike" dirty="0">
                          <a:effectLst/>
                          <a:latin typeface="Arial" panose="020B0604020202020204" pitchFamily="34" charset="0"/>
                        </a:rPr>
                        <a:t>(250)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025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Net Cash Outflow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</a:rPr>
                        <a:t>(3,953)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Cash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b/f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(Forecast 1/1/21)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sng" strike="noStrike" dirty="0">
                          <a:effectLst/>
                          <a:latin typeface="Arial" panose="020B0604020202020204" pitchFamily="34" charset="0"/>
                        </a:rPr>
                        <a:t>9,586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7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Cash c/f (31/12/21)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sng" strike="noStrike" dirty="0">
                          <a:effectLst/>
                          <a:latin typeface="Arial" panose="020B0604020202020204" pitchFamily="34" charset="0"/>
                        </a:rPr>
                        <a:t>5,633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023454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022643E-6BB9-4899-932A-F0B15B30C1DB}"/>
              </a:ext>
            </a:extLst>
          </p:cNvPr>
          <p:cNvSpPr/>
          <p:nvPr/>
        </p:nvSpPr>
        <p:spPr>
          <a:xfrm>
            <a:off x="539552" y="725795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Negative cash-flow but remaining above liquidity</a:t>
            </a:r>
          </a:p>
          <a:p>
            <a:pPr lvl="0">
              <a:buClr>
                <a:srgbClr val="C00000"/>
              </a:buClr>
            </a:pPr>
            <a:r>
              <a:rPr lang="en-GB" sz="2400" dirty="0">
                <a:solidFill>
                  <a:prstClr val="black"/>
                </a:solidFill>
              </a:rPr>
              <a:t>     policy</a:t>
            </a:r>
          </a:p>
        </p:txBody>
      </p:sp>
    </p:spTree>
    <p:extLst>
      <p:ext uri="{BB962C8B-B14F-4D97-AF65-F5344CB8AC3E}">
        <p14:creationId xmlns:p14="http://schemas.microsoft.com/office/powerpoint/2010/main" val="3401639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3688" y="332656"/>
            <a:ext cx="5184576" cy="900849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</a:rPr>
              <a:t>Concluding Remarks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9132" y="1340768"/>
            <a:ext cx="8568952" cy="4968552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AA272F"/>
              </a:buClr>
              <a:buSzPct val="105000"/>
              <a:buFont typeface="Arial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Budget is impacted by the severity and longevity of the Covid-19 pandemic</a:t>
            </a:r>
          </a:p>
          <a:p>
            <a:endParaRPr lang="en-GB" sz="2600" dirty="0"/>
          </a:p>
          <a:p>
            <a:r>
              <a:rPr lang="en-GB" sz="2600" dirty="0"/>
              <a:t>Actions in 2020 to manage outturn and national assistance provides confidence in ability to contain deficit</a:t>
            </a:r>
          </a:p>
          <a:p>
            <a:endParaRPr lang="en-GB" sz="2600" dirty="0"/>
          </a:p>
          <a:p>
            <a:r>
              <a:rPr lang="en-GB" sz="2600" dirty="0"/>
              <a:t>Worst case is </a:t>
            </a:r>
            <a:r>
              <a:rPr lang="en-GB" sz="2600" dirty="0">
                <a:effectLst/>
              </a:rPr>
              <a:t>fundable, if necessary</a:t>
            </a:r>
            <a:endParaRPr lang="en-GB" sz="2600" dirty="0"/>
          </a:p>
          <a:p>
            <a:endParaRPr lang="en-GB" sz="2600" dirty="0"/>
          </a:p>
          <a:p>
            <a:r>
              <a:rPr lang="en-GB" sz="2600" dirty="0"/>
              <a:t>Strategic Review to arrive at a plan of a financially sustainable model of mission for the Diocese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endParaRPr lang="en-GB" sz="2600" dirty="0"/>
          </a:p>
          <a:p>
            <a:pPr marL="0" indent="0">
              <a:buNone/>
            </a:pPr>
            <a:endParaRPr lang="en-GB" sz="2400" dirty="0"/>
          </a:p>
          <a:p>
            <a:endParaRPr lang="en-GB" sz="2400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73860329"/>
      </p:ext>
    </p:extLst>
  </p:cSld>
  <p:clrMapOvr>
    <a:masterClrMapping/>
  </p:clrMapOvr>
</p:sld>
</file>

<file path=ppt/theme/theme1.xml><?xml version="1.0" encoding="utf-8"?>
<a:theme xmlns:a="http://schemas.openxmlformats.org/drawingml/2006/main" name="Diocese of Rochester PowerPoint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829</Words>
  <Application>Microsoft Office PowerPoint</Application>
  <PresentationFormat>On-screen Show (4:3)</PresentationFormat>
  <Paragraphs>186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Diocese of Rochester PowerPoint (3)</vt:lpstr>
      <vt:lpstr>      </vt:lpstr>
      <vt:lpstr>The Context </vt:lpstr>
      <vt:lpstr>National Church Partnership </vt:lpstr>
      <vt:lpstr>2021 Budget </vt:lpstr>
      <vt:lpstr>Key Assumptions  </vt:lpstr>
      <vt:lpstr>Budget 21/Forecast 20</vt:lpstr>
      <vt:lpstr>Principal Movements</vt:lpstr>
      <vt:lpstr>Budgeted Cashflow ‘21</vt:lpstr>
      <vt:lpstr>Concluding Remarks</vt:lpstr>
      <vt:lpstr>Motion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Martyn Burt</dc:creator>
  <cp:lastModifiedBy>Jennifer Ross</cp:lastModifiedBy>
  <cp:revision>148</cp:revision>
  <cp:lastPrinted>2017-10-11T08:37:30Z</cp:lastPrinted>
  <dcterms:created xsi:type="dcterms:W3CDTF">2016-06-02T08:32:27Z</dcterms:created>
  <dcterms:modified xsi:type="dcterms:W3CDTF">2021-09-09T22:22:51Z</dcterms:modified>
</cp:coreProperties>
</file>