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4" r:id="rId2"/>
    <p:sldId id="338" r:id="rId3"/>
    <p:sldId id="311" r:id="rId4"/>
    <p:sldId id="281" r:id="rId5"/>
    <p:sldId id="279" r:id="rId6"/>
    <p:sldId id="259" r:id="rId7"/>
    <p:sldId id="340" r:id="rId8"/>
    <p:sldId id="263" r:id="rId9"/>
    <p:sldId id="331" r:id="rId10"/>
    <p:sldId id="325" r:id="rId11"/>
    <p:sldId id="332" r:id="rId12"/>
    <p:sldId id="333" r:id="rId13"/>
    <p:sldId id="334" r:id="rId14"/>
    <p:sldId id="335" r:id="rId15"/>
    <p:sldId id="330" r:id="rId16"/>
    <p:sldId id="321" r:id="rId17"/>
    <p:sldId id="336" r:id="rId18"/>
    <p:sldId id="329" r:id="rId19"/>
    <p:sldId id="337" r:id="rId20"/>
    <p:sldId id="290" r:id="rId21"/>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Black" pitchFamily="34" charset="0"/>
        <a:ea typeface="+mn-ea"/>
        <a:cs typeface="Arial" charset="0"/>
      </a:defRPr>
    </a:lvl1pPr>
    <a:lvl2pPr marL="457200" algn="l" rtl="0" fontAlgn="base">
      <a:spcBef>
        <a:spcPct val="0"/>
      </a:spcBef>
      <a:spcAft>
        <a:spcPct val="0"/>
      </a:spcAft>
      <a:defRPr kern="1200">
        <a:solidFill>
          <a:schemeClr val="tx1"/>
        </a:solidFill>
        <a:latin typeface="Arial Black" pitchFamily="34" charset="0"/>
        <a:ea typeface="+mn-ea"/>
        <a:cs typeface="Arial" charset="0"/>
      </a:defRPr>
    </a:lvl2pPr>
    <a:lvl3pPr marL="914400" algn="l" rtl="0" fontAlgn="base">
      <a:spcBef>
        <a:spcPct val="0"/>
      </a:spcBef>
      <a:spcAft>
        <a:spcPct val="0"/>
      </a:spcAft>
      <a:defRPr kern="1200">
        <a:solidFill>
          <a:schemeClr val="tx1"/>
        </a:solidFill>
        <a:latin typeface="Arial Black" pitchFamily="34" charset="0"/>
        <a:ea typeface="+mn-ea"/>
        <a:cs typeface="Arial" charset="0"/>
      </a:defRPr>
    </a:lvl3pPr>
    <a:lvl4pPr marL="1371600" algn="l" rtl="0" fontAlgn="base">
      <a:spcBef>
        <a:spcPct val="0"/>
      </a:spcBef>
      <a:spcAft>
        <a:spcPct val="0"/>
      </a:spcAft>
      <a:defRPr kern="1200">
        <a:solidFill>
          <a:schemeClr val="tx1"/>
        </a:solidFill>
        <a:latin typeface="Arial Black" pitchFamily="34" charset="0"/>
        <a:ea typeface="+mn-ea"/>
        <a:cs typeface="Arial" charset="0"/>
      </a:defRPr>
    </a:lvl4pPr>
    <a:lvl5pPr marL="1828800" algn="l" rtl="0" fontAlgn="base">
      <a:spcBef>
        <a:spcPct val="0"/>
      </a:spcBef>
      <a:spcAft>
        <a:spcPct val="0"/>
      </a:spcAft>
      <a:defRPr kern="1200">
        <a:solidFill>
          <a:schemeClr val="tx1"/>
        </a:solidFill>
        <a:latin typeface="Arial Black" pitchFamily="34" charset="0"/>
        <a:ea typeface="+mn-ea"/>
        <a:cs typeface="Arial" charset="0"/>
      </a:defRPr>
    </a:lvl5pPr>
    <a:lvl6pPr marL="2286000" algn="l" defTabSz="914400" rtl="0" eaLnBrk="1" latinLnBrk="0" hangingPunct="1">
      <a:defRPr kern="1200">
        <a:solidFill>
          <a:schemeClr val="tx1"/>
        </a:solidFill>
        <a:latin typeface="Arial Black" pitchFamily="34" charset="0"/>
        <a:ea typeface="+mn-ea"/>
        <a:cs typeface="Arial" charset="0"/>
      </a:defRPr>
    </a:lvl6pPr>
    <a:lvl7pPr marL="2743200" algn="l" defTabSz="914400" rtl="0" eaLnBrk="1" latinLnBrk="0" hangingPunct="1">
      <a:defRPr kern="1200">
        <a:solidFill>
          <a:schemeClr val="tx1"/>
        </a:solidFill>
        <a:latin typeface="Arial Black" pitchFamily="34" charset="0"/>
        <a:ea typeface="+mn-ea"/>
        <a:cs typeface="Arial" charset="0"/>
      </a:defRPr>
    </a:lvl7pPr>
    <a:lvl8pPr marL="3200400" algn="l" defTabSz="914400" rtl="0" eaLnBrk="1" latinLnBrk="0" hangingPunct="1">
      <a:defRPr kern="1200">
        <a:solidFill>
          <a:schemeClr val="tx1"/>
        </a:solidFill>
        <a:latin typeface="Arial Black" pitchFamily="34" charset="0"/>
        <a:ea typeface="+mn-ea"/>
        <a:cs typeface="Arial" charset="0"/>
      </a:defRPr>
    </a:lvl8pPr>
    <a:lvl9pPr marL="3657600" algn="l" defTabSz="914400" rtl="0" eaLnBrk="1" latinLnBrk="0" hangingPunct="1">
      <a:defRPr kern="1200">
        <a:solidFill>
          <a:schemeClr val="tx1"/>
        </a:solidFill>
        <a:latin typeface="Arial Blac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99CCFF"/>
    <a:srgbClr val="3399FF"/>
    <a:srgbClr val="00FF00"/>
    <a:srgbClr val="003300"/>
    <a:srgbClr val="006600"/>
    <a:srgbClr val="31DC14"/>
    <a:srgbClr val="99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40569" autoAdjust="0"/>
  </p:normalViewPr>
  <p:slideViewPr>
    <p:cSldViewPr>
      <p:cViewPr>
        <p:scale>
          <a:sx n="66" d="100"/>
          <a:sy n="66" d="100"/>
        </p:scale>
        <p:origin x="-12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GB" altLang="en-US"/>
          </a:p>
        </p:txBody>
      </p:sp>
      <p:sp>
        <p:nvSpPr>
          <p:cNvPr id="3" name="Date Placeholder 2"/>
          <p:cNvSpPr>
            <a:spLocks noGrp="1"/>
          </p:cNvSpPr>
          <p:nvPr>
            <p:ph type="dt" sz="quarter" idx="1"/>
          </p:nvPr>
        </p:nvSpPr>
        <p:spPr>
          <a:xfrm>
            <a:off x="3776663" y="0"/>
            <a:ext cx="2890837"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E5227E09-8B8E-4DEC-BDD2-BDD8559B844C}" type="datetimeFigureOut">
              <a:rPr lang="en-GB" altLang="en-US"/>
              <a:pPr>
                <a:defRPr/>
              </a:pPr>
              <a:t>08/06/2020</a:t>
            </a:fld>
            <a:endParaRPr lang="en-GB" altLang="en-US"/>
          </a:p>
        </p:txBody>
      </p:sp>
      <p:sp>
        <p:nvSpPr>
          <p:cNvPr id="4" name="Footer Placeholder 3"/>
          <p:cNvSpPr>
            <a:spLocks noGrp="1"/>
          </p:cNvSpPr>
          <p:nvPr>
            <p:ph type="ftr" sz="quarter" idx="2"/>
          </p:nvPr>
        </p:nvSpPr>
        <p:spPr>
          <a:xfrm>
            <a:off x="0" y="9428163"/>
            <a:ext cx="2890838"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GB" altLang="en-US"/>
          </a:p>
        </p:txBody>
      </p:sp>
      <p:sp>
        <p:nvSpPr>
          <p:cNvPr id="5" name="Slide Number Placeholder 4"/>
          <p:cNvSpPr>
            <a:spLocks noGrp="1"/>
          </p:cNvSpPr>
          <p:nvPr>
            <p:ph type="sldNum" sz="quarter" idx="3"/>
          </p:nvPr>
        </p:nvSpPr>
        <p:spPr>
          <a:xfrm>
            <a:off x="3776663" y="9428163"/>
            <a:ext cx="28908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D847C5FC-040A-4FE4-9B0C-E7E2E2ECFEEE}" type="slidenum">
              <a:rPr lang="en-GB" altLang="en-US"/>
              <a:pPr>
                <a:defRPr/>
              </a:pPr>
              <a:t>‹#›</a:t>
            </a:fld>
            <a:endParaRPr lang="en-GB" altLang="en-US"/>
          </a:p>
        </p:txBody>
      </p:sp>
    </p:spTree>
    <p:extLst>
      <p:ext uri="{BB962C8B-B14F-4D97-AF65-F5344CB8AC3E}">
        <p14:creationId xmlns:p14="http://schemas.microsoft.com/office/powerpoint/2010/main" val="525649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7171" name="Rectangle 3"/>
          <p:cNvSpPr>
            <a:spLocks noGrp="1" noChangeArrowheads="1"/>
          </p:cNvSpPr>
          <p:nvPr>
            <p:ph type="dt" idx="1"/>
          </p:nvPr>
        </p:nvSpPr>
        <p:spPr bwMode="auto">
          <a:xfrm>
            <a:off x="3776663" y="0"/>
            <a:ext cx="28908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2253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7173"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428163"/>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7175" name="Rectangle 7"/>
          <p:cNvSpPr>
            <a:spLocks noGrp="1" noChangeArrowheads="1"/>
          </p:cNvSpPr>
          <p:nvPr>
            <p:ph type="sldNum" sz="quarter" idx="5"/>
          </p:nvPr>
        </p:nvSpPr>
        <p:spPr bwMode="auto">
          <a:xfrm>
            <a:off x="3776663" y="9428163"/>
            <a:ext cx="289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C74AD1BC-13C9-4D7F-A124-0FD25EDEAF9D}" type="slidenum">
              <a:rPr lang="en-US" altLang="en-US"/>
              <a:pPr>
                <a:defRPr/>
              </a:pPr>
              <a:t>‹#›</a:t>
            </a:fld>
            <a:endParaRPr lang="en-US" altLang="en-US"/>
          </a:p>
        </p:txBody>
      </p:sp>
    </p:spTree>
    <p:extLst>
      <p:ext uri="{BB962C8B-B14F-4D97-AF65-F5344CB8AC3E}">
        <p14:creationId xmlns:p14="http://schemas.microsoft.com/office/powerpoint/2010/main" val="1621414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3E8DB63C-C19E-4E63-A52E-86FEB56ECBE8}" type="slidenum">
              <a:rPr lang="en-US" altLang="en-US" smtClean="0"/>
              <a:pPr>
                <a:spcBef>
                  <a:spcPct val="0"/>
                </a:spcBef>
                <a:defRPr/>
              </a:pPr>
              <a:t>1</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Tx/>
              <a:buChar char="•"/>
              <a:defRPr/>
            </a:pPr>
            <a:r>
              <a:rPr lang="en-GB" altLang="en-US" sz="1000" dirty="0" smtClean="0"/>
              <a:t>Let’s </a:t>
            </a:r>
            <a:r>
              <a:rPr lang="en-GB" altLang="en-US" sz="1000" dirty="0" smtClean="0"/>
              <a:t>begin by thinking about what God has given to us</a:t>
            </a:r>
          </a:p>
          <a:p>
            <a:pPr eaLnBrk="1" hangingPunct="1">
              <a:buFontTx/>
              <a:buChar char="•"/>
              <a:defRPr/>
            </a:pPr>
            <a:r>
              <a:rPr lang="en-GB" altLang="en-US" sz="1000" dirty="0" smtClean="0"/>
              <a:t>He’s given us everything – the world around us, our families, and our friends</a:t>
            </a:r>
          </a:p>
          <a:p>
            <a:pPr eaLnBrk="1" hangingPunct="1">
              <a:buFontTx/>
              <a:buChar char="•"/>
              <a:defRPr/>
            </a:pPr>
            <a:r>
              <a:rPr lang="en-GB" altLang="en-US" sz="1000" dirty="0" smtClean="0"/>
              <a:t>He has made us all – and made us in his own image, which is a great gift.</a:t>
            </a:r>
          </a:p>
          <a:p>
            <a:pPr eaLnBrk="1" hangingPunct="1">
              <a:buFontTx/>
              <a:buChar char="•"/>
              <a:defRPr/>
            </a:pPr>
            <a:r>
              <a:rPr lang="en-GB" altLang="en-US" sz="1000" dirty="0" smtClean="0"/>
              <a:t>He has also made each one of us different – each completely unique, with our own special gifts and talents, and that makes each one of us special</a:t>
            </a:r>
          </a:p>
          <a:p>
            <a:pPr eaLnBrk="1" hangingPunct="1">
              <a:buFontTx/>
              <a:buChar char="•"/>
              <a:defRPr/>
            </a:pPr>
            <a:r>
              <a:rPr lang="en-GB" altLang="en-US" sz="1000" dirty="0" smtClean="0"/>
              <a:t>fundamentally stewardship is about looking after what God has given to us – whether it is the environment, or our church, or nurturing our own gifts to say thank you and to respond to God’s generosity by giving something back.</a:t>
            </a:r>
          </a:p>
          <a:p>
            <a:pPr eaLnBrk="1" hangingPunct="1">
              <a:buFontTx/>
              <a:buChar char="•"/>
              <a:defRPr/>
            </a:pPr>
            <a:r>
              <a:rPr lang="en-GB" altLang="en-US" sz="1000" dirty="0" smtClean="0"/>
              <a:t>So you see that stewardship is a very broad idea – it does include our financial resources and how we use them for God and the Church, but that is only one part of a much bigger picture.</a:t>
            </a:r>
          </a:p>
          <a:p>
            <a:pPr eaLnBrk="1" hangingPunct="1">
              <a:defRPr/>
            </a:pPr>
            <a:endParaRPr lang="en-GB" altLang="en-US" sz="1000" dirty="0" smtClean="0"/>
          </a:p>
          <a:p>
            <a:pPr eaLnBrk="1" hangingPunct="1">
              <a:buFontTx/>
              <a:buChar char="•"/>
              <a:defRPr/>
            </a:pPr>
            <a:endParaRPr lang="en-GB" altLang="en-US" sz="1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B79EC8F5-5AE8-437B-BD41-C9D06BBD38E8}" type="slidenum">
              <a:rPr lang="en-US" altLang="en-US" smtClean="0"/>
              <a:pPr>
                <a:spcBef>
                  <a:spcPct val="0"/>
                </a:spcBef>
                <a:defRPr/>
              </a:pPr>
              <a:t>10</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Tx/>
              <a:buChar char="•"/>
              <a:defRPr/>
            </a:pPr>
            <a:r>
              <a:rPr lang="en-GB" altLang="en-US" dirty="0" smtClean="0"/>
              <a:t>How does what you give to the Church relate to other things you spend money on – often without even thinking about it?</a:t>
            </a:r>
          </a:p>
          <a:p>
            <a:pPr eaLnBrk="1" hangingPunct="1">
              <a:buFontTx/>
              <a:buChar char="•"/>
              <a:defRPr/>
            </a:pPr>
            <a:endParaRPr lang="en-GB" altLang="en-US" dirty="0" smtClean="0"/>
          </a:p>
          <a:p>
            <a:pPr eaLnBrk="1" hangingPunct="1">
              <a:buFontTx/>
              <a:buChar char="•"/>
              <a:defRPr/>
            </a:pPr>
            <a:r>
              <a:rPr lang="en-GB" altLang="en-US" dirty="0" smtClean="0"/>
              <a:t>You may not spend money on all of these things – or any of these things, but we all what we regard as a lot of money has a lot to do with how much we value it.</a:t>
            </a:r>
          </a:p>
          <a:p>
            <a:pPr eaLnBrk="1" hangingPunct="1">
              <a:buFontTx/>
              <a:buChar char="•"/>
              <a:defRPr/>
            </a:pPr>
            <a:endParaRPr lang="en-GB" altLang="en-US" dirty="0" smtClean="0"/>
          </a:p>
          <a:p>
            <a:pPr eaLnBrk="1" hangingPunct="1">
              <a:buFontTx/>
              <a:buChar char="•"/>
              <a:defRPr/>
            </a:pPr>
            <a:r>
              <a:rPr lang="en-GB" altLang="en-US" dirty="0" smtClean="0"/>
              <a:t>You may do yoga, or another fitness class, for example, and really value it – how does that compare?</a:t>
            </a:r>
          </a:p>
          <a:p>
            <a:pPr eaLnBrk="1" hangingPunct="1">
              <a:buFontTx/>
              <a:buChar char="•"/>
              <a:defRPr/>
            </a:pPr>
            <a:endParaRPr lang="en-GB" altLang="en-US" dirty="0" smtClean="0"/>
          </a:p>
          <a:p>
            <a:pPr eaLnBrk="1" hangingPunct="1">
              <a:buFontTx/>
              <a:buChar char="•"/>
              <a:defRPr/>
            </a:pPr>
            <a:r>
              <a:rPr lang="en-GB" altLang="en-US" dirty="0" err="1" smtClean="0"/>
              <a:t>Etc</a:t>
            </a:r>
            <a:r>
              <a:rPr lang="en-GB" altLang="en-US" dirty="0" smtClean="0"/>
              <a:t> </a:t>
            </a:r>
            <a:r>
              <a:rPr lang="en-GB" altLang="en-US" dirty="0" err="1" smtClean="0"/>
              <a:t>etc</a:t>
            </a:r>
            <a:endParaRPr lang="en-GB" altLang="en-US" dirty="0" smtClean="0"/>
          </a:p>
          <a:p>
            <a:pPr eaLnBrk="1" hangingPunct="1">
              <a:buFontTx/>
              <a:buChar char="•"/>
              <a:defRPr/>
            </a:pPr>
            <a:endParaRPr lang="en-GB" altLang="en-US" dirty="0" smtClean="0"/>
          </a:p>
          <a:p>
            <a:pPr eaLnBrk="1" hangingPunct="1">
              <a:buFontTx/>
              <a:buChar char="•"/>
              <a:defRPr/>
            </a:pPr>
            <a:r>
              <a:rPr lang="en-GB" altLang="en-US" dirty="0" smtClean="0"/>
              <a:t>£20 </a:t>
            </a:r>
            <a:r>
              <a:rPr lang="en-GB" altLang="en-US" dirty="0" smtClean="0"/>
              <a:t>note – </a:t>
            </a:r>
            <a:r>
              <a:rPr lang="en-GB" altLang="en-US" dirty="0" err="1" smtClean="0"/>
              <a:t>it’sk</a:t>
            </a:r>
            <a:r>
              <a:rPr lang="en-GB" altLang="en-US" dirty="0" smtClean="0"/>
              <a:t> not much when you go to the supermarket.</a:t>
            </a:r>
            <a:r>
              <a:rPr lang="en-GB" altLang="en-US" baseline="0" dirty="0" smtClean="0"/>
              <a:t>  However if I ask you to put £20 into the</a:t>
            </a:r>
            <a:r>
              <a:rPr lang="en-GB" altLang="en-US" dirty="0" smtClean="0"/>
              <a:t> </a:t>
            </a:r>
            <a:r>
              <a:rPr lang="en-GB" altLang="en-US" dirty="0" smtClean="0"/>
              <a:t>Sunday </a:t>
            </a:r>
            <a:r>
              <a:rPr lang="en-GB" altLang="en-US" dirty="0" smtClean="0"/>
              <a:t>collection it suddenly becomes a lot of money.</a:t>
            </a:r>
            <a:endParaRPr lang="en-GB" altLang="en-US" dirty="0" smtClean="0"/>
          </a:p>
          <a:p>
            <a:pPr eaLnBrk="1" hangingPunct="1">
              <a:buFontTx/>
              <a:buChar char="•"/>
              <a:defRPr/>
            </a:pPr>
            <a:endParaRPr lang="en-GB" altLang="en-US" dirty="0" smtClean="0"/>
          </a:p>
          <a:p>
            <a:pPr eaLnBrk="1" hangingPunct="1">
              <a:buFontTx/>
              <a:buChar char="•"/>
              <a:defRPr/>
            </a:pPr>
            <a:r>
              <a:rPr lang="en-GB" altLang="en-US" dirty="0" smtClean="0"/>
              <a:t>Where on your list of priorities is your faith?  Is it as important as that lovely meal in a restaurant, or a new book?</a:t>
            </a:r>
          </a:p>
          <a:p>
            <a:pPr eaLnBrk="1" hangingPunct="1">
              <a:defRPr/>
            </a:pPr>
            <a:endParaRPr lang="en-GB" altLang="en-US" dirty="0" smtClean="0"/>
          </a:p>
          <a:p>
            <a:pPr eaLnBrk="1" hangingPunct="1">
              <a:defRPr/>
            </a:pPr>
            <a:endParaRPr lang="en-US" altLang="en-US"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5" name="Notes Placeholder 2"/>
          <p:cNvSpPr>
            <a:spLocks noGrp="1"/>
          </p:cNvSpPr>
          <p:nvPr>
            <p:ph type="body" idx="1"/>
          </p:nvPr>
        </p:nvSpPr>
        <p:spPr>
          <a:noFill/>
        </p:spPr>
        <p:txBody>
          <a:bodyPr/>
          <a:lstStyle/>
          <a:p>
            <a:endParaRPr lang="en-GB" altLang="en-US" dirty="0" smtClean="0"/>
          </a:p>
          <a:p>
            <a:r>
              <a:rPr lang="en-US" altLang="en-US" dirty="0" smtClean="0"/>
              <a:t>Think of our giving</a:t>
            </a:r>
            <a:r>
              <a:rPr lang="en-US" altLang="en-US" baseline="0" dirty="0" smtClean="0"/>
              <a:t> in three ways:</a:t>
            </a:r>
          </a:p>
          <a:p>
            <a:endParaRPr lang="en-GB" altLang="en-US" dirty="0" smtClean="0"/>
          </a:p>
          <a:p>
            <a:r>
              <a:rPr lang="en-GB" altLang="en-US" dirty="0" smtClean="0"/>
              <a:t>How </a:t>
            </a:r>
            <a:r>
              <a:rPr lang="en-GB" altLang="en-US" dirty="0" smtClean="0"/>
              <a:t>important is God in my life?  </a:t>
            </a:r>
            <a:r>
              <a:rPr lang="en-GB" altLang="en-US" dirty="0" smtClean="0"/>
              <a:t>In him do</a:t>
            </a:r>
            <a:r>
              <a:rPr lang="en-GB" altLang="en-US" baseline="0" dirty="0" smtClean="0"/>
              <a:t> I live and move and have my being?</a:t>
            </a:r>
          </a:p>
          <a:p>
            <a:endParaRPr lang="en-US" altLang="en-US" baseline="0" dirty="0" smtClean="0"/>
          </a:p>
          <a:p>
            <a:r>
              <a:rPr lang="en-US" altLang="en-US" baseline="0" dirty="0" smtClean="0"/>
              <a:t>Because if God is important to me, my giving to God will also be important.</a:t>
            </a:r>
            <a:endParaRPr lang="en-GB" altLang="en-US" dirty="0" smtClean="0"/>
          </a:p>
        </p:txBody>
      </p:sp>
      <p:sp>
        <p:nvSpPr>
          <p:cNvPr id="33796" name="Slide Number Placeholder 3"/>
          <p:cNvSpPr>
            <a:spLocks noGrp="1"/>
          </p:cNvSpPr>
          <p:nvPr>
            <p:ph type="sldNum" sz="quarter" idx="5"/>
          </p:nvPr>
        </p:nvSpPr>
        <p:spPr/>
        <p:txBody>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fld id="{0B06A850-E7C8-45CA-94ED-6AB39EBF9F4B}" type="slidenum">
              <a:rPr lang="en-US" altLang="en-US" smtClean="0">
                <a:latin typeface="Arial" charset="0"/>
              </a:rPr>
              <a:pPr eaLnBrk="1" hangingPunct="1">
                <a:defRPr/>
              </a:pPr>
              <a:t>11</a:t>
            </a:fld>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God is a priority</a:t>
            </a:r>
            <a:r>
              <a:rPr lang="en-US" baseline="0" dirty="0" smtClean="0"/>
              <a:t> I will have thought about what is right for me to give.  I will have planned it.</a:t>
            </a:r>
          </a:p>
          <a:p>
            <a:endParaRPr lang="en-US" baseline="0" dirty="0" smtClean="0"/>
          </a:p>
          <a:p>
            <a:r>
              <a:rPr lang="en-US" baseline="0" dirty="0" smtClean="0"/>
              <a:t>I will probably also have set up a standing order so I don’t have to find cash every week.</a:t>
            </a:r>
            <a:endParaRPr lang="en-GB" dirty="0"/>
          </a:p>
        </p:txBody>
      </p:sp>
      <p:sp>
        <p:nvSpPr>
          <p:cNvPr id="4" name="Slide Number Placeholder 3"/>
          <p:cNvSpPr>
            <a:spLocks noGrp="1"/>
          </p:cNvSpPr>
          <p:nvPr>
            <p:ph type="sldNum" sz="quarter" idx="10"/>
          </p:nvPr>
        </p:nvSpPr>
        <p:spPr/>
        <p:txBody>
          <a:bodyPr/>
          <a:lstStyle/>
          <a:p>
            <a:pPr>
              <a:defRPr/>
            </a:pPr>
            <a:fld id="{C74AD1BC-13C9-4D7F-A124-0FD25EDEAF9D}" type="slidenum">
              <a:rPr lang="en-US" altLang="en-US" smtClean="0"/>
              <a:pPr>
                <a:defRPr/>
              </a:pPr>
              <a:t>12</a:t>
            </a:fld>
            <a:endParaRPr lang="en-US" altLang="en-US"/>
          </a:p>
        </p:txBody>
      </p:sp>
    </p:spTree>
    <p:extLst>
      <p:ext uri="{BB962C8B-B14F-4D97-AF65-F5344CB8AC3E}">
        <p14:creationId xmlns:p14="http://schemas.microsoft.com/office/powerpoint/2010/main" val="2320469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4819" name="Notes Placeholder 2"/>
          <p:cNvSpPr>
            <a:spLocks noGrp="1"/>
          </p:cNvSpPr>
          <p:nvPr>
            <p:ph type="body" idx="1"/>
          </p:nvPr>
        </p:nvSpPr>
        <p:spPr>
          <a:noFill/>
        </p:spPr>
        <p:txBody>
          <a:bodyPr/>
          <a:lstStyle/>
          <a:p>
            <a:r>
              <a:rPr lang="en-US" altLang="en-US" dirty="0" smtClean="0"/>
              <a:t>We might want to think about tithing – giving 10% or our income to the church, but that is up to us.</a:t>
            </a:r>
          </a:p>
          <a:p>
            <a:endParaRPr lang="en-US" altLang="en-US" dirty="0" smtClean="0"/>
          </a:p>
          <a:p>
            <a:r>
              <a:rPr lang="en-US" altLang="en-US" dirty="0" smtClean="0"/>
              <a:t>Since the 1070s the Church of England has asked that we think</a:t>
            </a:r>
            <a:r>
              <a:rPr lang="en-US" altLang="en-US" baseline="0" dirty="0" smtClean="0"/>
              <a:t> about giving 5% to the church, which will leave another 5% to go to other good causes.</a:t>
            </a:r>
            <a:endParaRPr lang="en-GB" altLang="en-US" dirty="0" smtClean="0"/>
          </a:p>
          <a:p>
            <a:endParaRPr lang="en-GB" altLang="en-US" dirty="0" smtClean="0"/>
          </a:p>
          <a:p>
            <a:r>
              <a:rPr lang="en-GB" altLang="en-US" dirty="0" smtClean="0"/>
              <a:t>Work </a:t>
            </a:r>
            <a:r>
              <a:rPr lang="en-GB" altLang="en-US" dirty="0" smtClean="0"/>
              <a:t>out how much you give now as a % of your income.  Is that the right amount for you</a:t>
            </a:r>
            <a:r>
              <a:rPr lang="en-GB" altLang="en-US" dirty="0" smtClean="0"/>
              <a:t>?</a:t>
            </a:r>
          </a:p>
          <a:p>
            <a:endParaRPr lang="en-US" altLang="en-US" dirty="0" smtClean="0"/>
          </a:p>
          <a:p>
            <a:r>
              <a:rPr lang="en-US" altLang="en-US" dirty="0" smtClean="0"/>
              <a:t>Think about the widow’s mite – and how generous that woman,</a:t>
            </a:r>
            <a:r>
              <a:rPr lang="en-US" altLang="en-US" baseline="0" dirty="0" smtClean="0"/>
              <a:t> who had so little was.</a:t>
            </a:r>
            <a:endParaRPr lang="en-GB" altLang="en-US" dirty="0" smtClean="0"/>
          </a:p>
        </p:txBody>
      </p:sp>
      <p:sp>
        <p:nvSpPr>
          <p:cNvPr id="34820" name="Slide Number Placeholder 3"/>
          <p:cNvSpPr>
            <a:spLocks noGrp="1"/>
          </p:cNvSpPr>
          <p:nvPr>
            <p:ph type="sldNum" sz="quarter" idx="5"/>
          </p:nvPr>
        </p:nvSpPr>
        <p:spPr/>
        <p:txBody>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fld id="{8CA682FC-C907-41A5-82FF-855791CA955F}" type="slidenum">
              <a:rPr lang="en-US" altLang="en-US" smtClean="0">
                <a:latin typeface="Arial" charset="0"/>
              </a:rPr>
              <a:pPr eaLnBrk="1" hangingPunct="1">
                <a:defRPr/>
              </a:pPr>
              <a:t>13</a:t>
            </a:fld>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12769CAA-3C2F-40A3-9EB6-4ECC9EB00C21}" type="slidenum">
              <a:rPr lang="en-US" altLang="en-US" smtClean="0"/>
              <a:pPr>
                <a:spcBef>
                  <a:spcPct val="0"/>
                </a:spcBef>
                <a:defRPr/>
              </a:pPr>
              <a:t>14</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Tx/>
              <a:buChar char="•"/>
              <a:defRPr/>
            </a:pPr>
            <a:r>
              <a:rPr lang="en-GB" altLang="en-US" smtClean="0"/>
              <a:t>We aren’t telling you what to give here – it’s completely up to you, but we do urge you to pray about it, think about it and talk about it with your family as you review what you give now.</a:t>
            </a:r>
          </a:p>
          <a:p>
            <a:pPr eaLnBrk="1" hangingPunct="1">
              <a:buFontTx/>
              <a:buChar char="•"/>
              <a:defRPr/>
            </a:pPr>
            <a:endParaRPr lang="en-GB" altLang="en-US" smtClean="0"/>
          </a:p>
          <a:p>
            <a:pPr eaLnBrk="1" hangingPunct="1">
              <a:buFontTx/>
              <a:buChar char="•"/>
              <a:defRPr/>
            </a:pPr>
            <a:r>
              <a:rPr lang="en-GB" altLang="en-US" smtClean="0"/>
              <a:t>No one’s business but yours and God’s.  </a:t>
            </a:r>
          </a:p>
          <a:p>
            <a:pPr eaLnBrk="1" hangingPunct="1">
              <a:buFontTx/>
              <a:buChar char="•"/>
              <a:defRPr/>
            </a:pPr>
            <a:endParaRPr lang="en-GB" altLang="en-US" smtClean="0"/>
          </a:p>
          <a:p>
            <a:pPr eaLnBrk="1" hangingPunct="1">
              <a:defRPr/>
            </a:pPr>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6867" name="Notes Placeholder 2"/>
          <p:cNvSpPr>
            <a:spLocks noGrp="1"/>
          </p:cNvSpPr>
          <p:nvPr>
            <p:ph type="body" idx="1"/>
          </p:nvPr>
        </p:nvSpPr>
        <p:spPr>
          <a:noFill/>
        </p:spPr>
        <p:txBody>
          <a:bodyPr/>
          <a:lstStyle/>
          <a:p>
            <a:r>
              <a:rPr lang="en-GB" altLang="en-US" dirty="0" smtClean="0"/>
              <a:t>People may say that no-one has any money, but we know that others are much better off.  If you went into a café with a friend and that friend couldn’t afford a cup of coffee would you drink yours in front of them, or would you pay for theirs?</a:t>
            </a:r>
          </a:p>
        </p:txBody>
      </p:sp>
      <p:sp>
        <p:nvSpPr>
          <p:cNvPr id="36868" name="Slide Number Placeholder 3"/>
          <p:cNvSpPr>
            <a:spLocks noGrp="1"/>
          </p:cNvSpPr>
          <p:nvPr>
            <p:ph type="sldNum" sz="quarter" idx="5"/>
          </p:nvPr>
        </p:nvSpPr>
        <p:spPr/>
        <p:txBody>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fld id="{A100D6CB-98A1-463A-AA96-653C35924B01}" type="slidenum">
              <a:rPr lang="en-US" altLang="en-US" smtClean="0">
                <a:latin typeface="Arial" charset="0"/>
              </a:rPr>
              <a:pPr eaLnBrk="1" hangingPunct="1">
                <a:defRPr/>
              </a:pPr>
              <a:t>15</a:t>
            </a:fld>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D0EA4DE8-F262-4254-ADD7-BF90E5F04F0C}" type="slidenum">
              <a:rPr lang="en-US" altLang="en-US" smtClean="0"/>
              <a:pPr>
                <a:spcBef>
                  <a:spcPct val="0"/>
                </a:spcBef>
                <a:defRPr/>
              </a:pPr>
              <a:t>16</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altLang="en-US" smtClean="0"/>
              <a:t>Now here’s the practical bit.</a:t>
            </a:r>
          </a:p>
          <a:p>
            <a:pPr eaLnBrk="1" hangingPunct="1">
              <a:defRPr/>
            </a:pPr>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40B5F800-FBDF-421A-A36F-6E8ABDB5B52F}" type="slidenum">
              <a:rPr lang="en-US" altLang="en-US" smtClean="0"/>
              <a:pPr>
                <a:spcBef>
                  <a:spcPct val="0"/>
                </a:spcBef>
                <a:defRPr/>
              </a:pPr>
              <a:t>17</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altLang="en-US" dirty="0" smtClean="0"/>
              <a:t>We cannot expect an equal amount from each person</a:t>
            </a:r>
          </a:p>
          <a:p>
            <a:pPr eaLnBrk="1" hangingPunct="1">
              <a:defRPr/>
            </a:pPr>
            <a:r>
              <a:rPr lang="en-GB" altLang="en-US" dirty="0" smtClean="0"/>
              <a:t>We can expect each person to make an equal sacrifice</a:t>
            </a:r>
          </a:p>
          <a:p>
            <a:pPr eaLnBrk="1" hangingPunct="1">
              <a:defRPr/>
            </a:pPr>
            <a:r>
              <a:rPr lang="en-GB" altLang="en-US" dirty="0" smtClean="0"/>
              <a:t>We can expect each person to budget for a sufficiently generous give to indicate that God has priority in their </a:t>
            </a:r>
            <a:r>
              <a:rPr lang="en-GB" altLang="en-US" dirty="0" smtClean="0"/>
              <a:t>lives</a:t>
            </a:r>
          </a:p>
          <a:p>
            <a:pPr eaLnBrk="1" hangingPunct="1">
              <a:defRPr/>
            </a:pPr>
            <a:endParaRPr lang="en-US" altLang="en-US" dirty="0" smtClean="0"/>
          </a:p>
          <a:p>
            <a:pPr eaLnBrk="1" hangingPunct="1">
              <a:defRPr/>
            </a:pPr>
            <a:r>
              <a:rPr lang="en-US" altLang="en-US" dirty="0" smtClean="0"/>
              <a:t>Please think about what you give now.  Could you give more?  What % do you give now?  Could you increase by 1%?</a:t>
            </a:r>
          </a:p>
          <a:p>
            <a:pPr eaLnBrk="1" hangingPunct="1">
              <a:defRPr/>
            </a:pPr>
            <a:endParaRPr lang="en-US" altLang="en-US" dirty="0" smtClean="0"/>
          </a:p>
          <a:p>
            <a:pPr eaLnBrk="1" hangingPunct="1">
              <a:defRPr/>
            </a:pPr>
            <a:r>
              <a:rPr lang="en-US" altLang="en-US" dirty="0" smtClean="0"/>
              <a:t>If you are not already part of the planned giving scheme – and most of our congregation are – please do so.  It</a:t>
            </a:r>
            <a:r>
              <a:rPr lang="en-US" altLang="en-US" baseline="0" dirty="0" smtClean="0"/>
              <a:t> will make a huge difference to your church’s income, and we can budget better, knowing how much is coming in each month.</a:t>
            </a:r>
          </a:p>
          <a:p>
            <a:pPr eaLnBrk="1" hangingPunct="1">
              <a:defRPr/>
            </a:pPr>
            <a:endParaRPr lang="en-US" altLang="en-US" baseline="0" dirty="0" smtClean="0"/>
          </a:p>
          <a:p>
            <a:pPr eaLnBrk="1" hangingPunct="1">
              <a:defRPr/>
            </a:pPr>
            <a:r>
              <a:rPr lang="en-US" altLang="en-US" baseline="0" dirty="0" smtClean="0"/>
              <a:t>If you pay tax in the UK and haven’t already signed a gift aid declaration please do so now.</a:t>
            </a:r>
            <a:endParaRPr lang="en-GB" altLang="en-US" dirty="0" smtClean="0"/>
          </a:p>
          <a:p>
            <a:pPr eaLnBrk="1" hangingPunct="1">
              <a:defRPr/>
            </a:pPr>
            <a:endParaRPr lang="en-GB"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altLang="en-US" dirty="0"/>
              <a:t>Please respond, even if you don’t change what you currently give at all.  </a:t>
            </a:r>
            <a:endParaRPr lang="en-GB" altLang="en-US" dirty="0" smtClean="0"/>
          </a:p>
          <a:p>
            <a:pPr>
              <a:defRPr/>
            </a:pPr>
            <a:endParaRPr lang="en-US" altLang="en-US" dirty="0" smtClean="0"/>
          </a:p>
          <a:p>
            <a:pPr>
              <a:defRPr/>
            </a:pPr>
            <a:r>
              <a:rPr lang="en-US" altLang="en-US" dirty="0" smtClean="0"/>
              <a:t>Your</a:t>
            </a:r>
            <a:r>
              <a:rPr lang="en-US" altLang="en-US" baseline="0" dirty="0" smtClean="0"/>
              <a:t> responses are confidential – only xxx knows who gives what.</a:t>
            </a:r>
          </a:p>
          <a:p>
            <a:pPr>
              <a:defRPr/>
            </a:pPr>
            <a:endParaRPr lang="en-US" altLang="en-US" baseline="0" dirty="0" smtClean="0"/>
          </a:p>
          <a:p>
            <a:pPr>
              <a:defRPr/>
            </a:pPr>
            <a:r>
              <a:rPr lang="en-US" altLang="en-US" baseline="0" dirty="0" smtClean="0"/>
              <a:t>We would like to have these responses in by xxx date, and someone will remind you if you don’t – so please expect a call!</a:t>
            </a:r>
            <a:endParaRPr lang="en-GB" altLang="en-US" dirty="0"/>
          </a:p>
        </p:txBody>
      </p:sp>
      <p:sp>
        <p:nvSpPr>
          <p:cNvPr id="348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0CAC3BD3-F4FE-4476-8BA2-6D4183317122}" type="slidenum">
              <a:rPr lang="en-US" altLang="en-US" smtClean="0"/>
              <a:pPr>
                <a:spcBef>
                  <a:spcPct val="0"/>
                </a:spcBef>
                <a:defRPr/>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0F95DBAD-3CD0-403A-AB7B-C9F989CAB4C2}" type="slidenum">
              <a:rPr lang="en-US" altLang="en-US" smtClean="0"/>
              <a:pPr>
                <a:spcBef>
                  <a:spcPct val="0"/>
                </a:spcBef>
                <a:defRPr/>
              </a:pPr>
              <a:t>19</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Tx/>
              <a:buChar char="•"/>
              <a:defRPr/>
            </a:pPr>
            <a:r>
              <a:rPr lang="en-GB" altLang="en-US" dirty="0"/>
              <a:t>So that’s basically it</a:t>
            </a:r>
          </a:p>
          <a:p>
            <a:pPr eaLnBrk="1" hangingPunct="1">
              <a:buFontTx/>
              <a:buChar char="•"/>
              <a:defRPr/>
            </a:pPr>
            <a:r>
              <a:rPr lang="en-GB" altLang="en-US" dirty="0"/>
              <a:t>You now know what comes in and what goes out</a:t>
            </a:r>
          </a:p>
          <a:p>
            <a:pPr eaLnBrk="1" hangingPunct="1">
              <a:buFontTx/>
              <a:buChar char="•"/>
              <a:defRPr/>
            </a:pPr>
            <a:r>
              <a:rPr lang="en-GB" altLang="en-US" dirty="0"/>
              <a:t>You know how much is needed to break even, and how much would put us on a stable financial footing so we can fulfil our plan for the future</a:t>
            </a:r>
          </a:p>
          <a:p>
            <a:pPr eaLnBrk="1" hangingPunct="1">
              <a:buFontTx/>
              <a:buChar char="•"/>
              <a:defRPr/>
            </a:pPr>
            <a:r>
              <a:rPr lang="en-GB" altLang="en-US" dirty="0"/>
              <a:t>No-one is telling you what to give, but we are asking you to think about God’s generosity, and to pray, talk and think about how you should respond to that generosity</a:t>
            </a:r>
            <a:r>
              <a:rPr lang="en-GB" altLang="en-US" dirty="0" smtClean="0"/>
              <a:t>.</a:t>
            </a:r>
          </a:p>
          <a:p>
            <a:pPr eaLnBrk="1" hangingPunct="1">
              <a:buFontTx/>
              <a:buChar char="•"/>
              <a:defRPr/>
            </a:pPr>
            <a:endParaRPr lang="en-US" altLang="en-US" dirty="0" smtClean="0"/>
          </a:p>
          <a:p>
            <a:pPr eaLnBrk="1" hangingPunct="1">
              <a:buFontTx/>
              <a:buChar char="•"/>
              <a:defRPr/>
            </a:pPr>
            <a:endParaRPr lang="en-US" altLang="en-US" dirty="0" smtClean="0"/>
          </a:p>
          <a:p>
            <a:pPr eaLnBrk="1" hangingPunct="1">
              <a:buFontTx/>
              <a:buChar char="•"/>
              <a:defRPr/>
            </a:pPr>
            <a:r>
              <a:rPr lang="en-US" altLang="en-US" dirty="0" smtClean="0"/>
              <a:t>(This is a verse from the</a:t>
            </a:r>
            <a:r>
              <a:rPr lang="en-US" altLang="en-US" baseline="0" dirty="0" smtClean="0"/>
              <a:t> hymn ‘When I Survey the Wondrous Cross’, which sums up what generosity and stewardship are </a:t>
            </a:r>
            <a:r>
              <a:rPr lang="en-US" altLang="en-US" baseline="0" smtClean="0"/>
              <a:t>about beautifully.)</a:t>
            </a:r>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3" name="Notes Placeholder 2"/>
          <p:cNvSpPr>
            <a:spLocks noGrp="1"/>
          </p:cNvSpPr>
          <p:nvPr>
            <p:ph type="body" idx="1"/>
          </p:nvPr>
        </p:nvSpPr>
        <p:spPr>
          <a:noFill/>
        </p:spPr>
        <p:txBody>
          <a:bodyPr/>
          <a:lstStyle/>
          <a:p>
            <a:endParaRPr lang="en-GB" altLang="en-US" dirty="0" smtClean="0"/>
          </a:p>
        </p:txBody>
      </p:sp>
      <p:sp>
        <p:nvSpPr>
          <p:cNvPr id="25604" name="Slide Number Placeholder 3"/>
          <p:cNvSpPr>
            <a:spLocks noGrp="1"/>
          </p:cNvSpPr>
          <p:nvPr>
            <p:ph type="sldNum" sz="quarter" idx="5"/>
          </p:nvPr>
        </p:nvSpPr>
        <p:spPr/>
        <p:txBody>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fld id="{5FE71E80-EAB2-4F71-B749-3F0BBCD69E18}" type="slidenum">
              <a:rPr lang="en-US" altLang="en-US" smtClean="0">
                <a:latin typeface="Arial" charset="0"/>
              </a:rPr>
              <a:pPr eaLnBrk="1" hangingPunct="1">
                <a:defRPr/>
              </a:pPr>
              <a:t>2</a:t>
            </a:fld>
            <a:endParaRPr lang="en-US"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E4B387D1-1708-475C-862B-52306059BA5E}" type="slidenum">
              <a:rPr lang="en-US" altLang="en-US" smtClean="0"/>
              <a:pPr>
                <a:spcBef>
                  <a:spcPct val="0"/>
                </a:spcBef>
                <a:defRPr/>
              </a:pPr>
              <a:t>20</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smtClean="0"/>
          </a:p>
          <a:p>
            <a:pPr eaLnBrk="1" hangingPunct="1">
              <a:defRPr/>
            </a:pPr>
            <a:endParaRPr lang="en-GB" altLang="en-US" smtClean="0"/>
          </a:p>
          <a:p>
            <a:pPr eaLnBrk="1" hangingPunct="1">
              <a:defRPr/>
            </a:pPr>
            <a:endParaRPr lang="en-GB" altLang="en-US" smtClean="0"/>
          </a:p>
          <a:p>
            <a:pPr eaLnBrk="1" hangingPunct="1">
              <a:defRPr/>
            </a:pPr>
            <a:endParaRPr lang="en-GB" altLang="en-US" smtClean="0"/>
          </a:p>
          <a:p>
            <a:pPr eaLnBrk="1" hangingPunct="1">
              <a:defRPr/>
            </a:pPr>
            <a:endParaRPr lang="en-GB" altLang="en-US" smtClean="0"/>
          </a:p>
          <a:p>
            <a:pPr eaLnBrk="1" hangingPunct="1">
              <a:defRPr/>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E2A40471-DA06-4143-B2A8-D222A9529D73}" type="slidenum">
              <a:rPr lang="en-US" altLang="en-US" smtClean="0"/>
              <a:pPr>
                <a:spcBef>
                  <a:spcPct val="0"/>
                </a:spcBef>
                <a:defRPr/>
              </a:pPr>
              <a:t>3</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altLang="en-US" dirty="0" smtClean="0"/>
              <a:t>Many of you give enormously generously.  Of your time, skills and money.  Thank</a:t>
            </a:r>
            <a:r>
              <a:rPr lang="en-GB" altLang="en-US" baseline="0" dirty="0" smtClean="0"/>
              <a:t> you.  Without your contribution </a:t>
            </a:r>
            <a:r>
              <a:rPr lang="en-GB" altLang="en-US" baseline="0" dirty="0" err="1" smtClean="0"/>
              <a:t>ouyr</a:t>
            </a:r>
            <a:r>
              <a:rPr lang="en-GB" altLang="en-US" baseline="0" dirty="0" smtClean="0"/>
              <a:t> church would not be </a:t>
            </a:r>
            <a:r>
              <a:rPr lang="en-GB" altLang="en-US" baseline="0" dirty="0" err="1" smtClean="0"/>
              <a:t>khere</a:t>
            </a:r>
            <a:r>
              <a:rPr lang="en-GB" altLang="en-US" baseline="0" dirty="0" smtClean="0"/>
              <a:t> today.</a:t>
            </a: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altLang="en-US" dirty="0" smtClean="0"/>
              <a:t>Money isn’t important for it’s own sake – it is important because it resources the mission of the church and the ministry which supports that mission</a:t>
            </a:r>
          </a:p>
        </p:txBody>
      </p:sp>
      <p:sp>
        <p:nvSpPr>
          <p:cNvPr id="2662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B50E1C63-9256-4332-B5DF-57BDB158BCC1}" type="slidenum">
              <a:rPr lang="en-US" altLang="en-US" smtClean="0"/>
              <a:pPr>
                <a:spcBef>
                  <a:spcPct val="0"/>
                </a:spcBef>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76BD1CD4-87C0-4A8E-9A54-287DBAE05CD1}" type="slidenum">
              <a:rPr lang="en-US" altLang="en-US" smtClean="0"/>
              <a:pPr>
                <a:spcBef>
                  <a:spcPct val="0"/>
                </a:spcBef>
                <a:defRPr/>
              </a:pPr>
              <a:t>5</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tLang="en-US" dirty="0" smtClean="0"/>
          </a:p>
          <a:p>
            <a:pPr eaLnBrk="1" hangingPunct="1">
              <a:defRPr/>
            </a:pPr>
            <a:endParaRPr lang="en-GB" altLang="en-US" dirty="0" smtClean="0"/>
          </a:p>
          <a:p>
            <a:pPr eaLnBrk="1" hangingPunct="1">
              <a:defRPr/>
            </a:pPr>
            <a:endParaRPr lang="en-GB" altLang="en-US" dirty="0" smtClean="0"/>
          </a:p>
          <a:p>
            <a:pPr eaLnBrk="1" hangingPunct="1">
              <a:defRPr/>
            </a:pPr>
            <a:endParaRPr lang="en-GB" altLang="en-US" dirty="0" smtClean="0"/>
          </a:p>
          <a:p>
            <a:pPr eaLnBrk="1" hangingPunct="1">
              <a:defRPr/>
            </a:pPr>
            <a:r>
              <a:rPr lang="en-GB" altLang="en-US" dirty="0" smtClean="0"/>
              <a:t>A lot of us feel a bit uncomfortable talking about money – especially in the context of church.  How many of us try to drop money into the collection without anyone seeing just how much we are putting in?</a:t>
            </a:r>
          </a:p>
          <a:p>
            <a:pPr eaLnBrk="1" hangingPunct="1">
              <a:defRPr/>
            </a:pPr>
            <a:endParaRPr lang="en-GB" altLang="en-US" dirty="0" smtClean="0"/>
          </a:p>
          <a:p>
            <a:pPr eaLnBrk="1" hangingPunct="1">
              <a:defRPr/>
            </a:pPr>
            <a:r>
              <a:rPr lang="en-GB" altLang="en-US" dirty="0" smtClean="0"/>
              <a:t>It’s OK to talk about money though – 50% of Jesus teachings talking about money – think of the parable of the talents, or </a:t>
            </a:r>
            <a:r>
              <a:rPr lang="en-GB" altLang="en-US" dirty="0" err="1" smtClean="0"/>
              <a:t>Zaccheus</a:t>
            </a:r>
            <a:r>
              <a:rPr lang="en-GB" altLang="en-US" dirty="0" smtClean="0"/>
              <a:t>, or the Widow’s Mite – and I guess if it is good enough for Jesus, it’s OK for us to talk about it as well.</a:t>
            </a:r>
          </a:p>
          <a:p>
            <a:pPr eaLnBrk="1" hangingPunct="1">
              <a:defRPr/>
            </a:pPr>
            <a:endParaRPr lang="en-GB" altLang="en-US" dirty="0" smtClean="0"/>
          </a:p>
          <a:p>
            <a:pPr eaLnBrk="1" hangingPunct="1">
              <a:defRPr/>
            </a:pPr>
            <a:r>
              <a:rPr lang="en-GB" altLang="en-US" dirty="0" smtClean="0"/>
              <a:t>So – this is how much it is costing at present to run our churches?. </a:t>
            </a:r>
          </a:p>
          <a:p>
            <a:pPr eaLnBrk="1" hangingPunct="1">
              <a:defRPr/>
            </a:pPr>
            <a:endParaRPr lang="en-GB" altLang="en-US" dirty="0" smtClean="0"/>
          </a:p>
          <a:p>
            <a:pPr eaLnBrk="1" hangingPunct="1">
              <a:defRPr/>
            </a:pPr>
            <a:r>
              <a:rPr lang="en-GB" altLang="en-US" dirty="0" smtClean="0"/>
              <a:t> This looks like a lot, even though we control our costs tightly.</a:t>
            </a:r>
          </a:p>
          <a:p>
            <a:pPr eaLnBrk="1" hangingPunct="1">
              <a:defRPr/>
            </a:pPr>
            <a:endParaRPr lang="en-GB" altLang="en-US" dirty="0" smtClean="0"/>
          </a:p>
          <a:p>
            <a:pPr eaLnBrk="1" hangingPunct="1">
              <a:defRPr/>
            </a:pPr>
            <a:r>
              <a:rPr lang="en-GB" altLang="en-US" dirty="0" smtClean="0"/>
              <a:t>So where does it all go?</a:t>
            </a:r>
          </a:p>
          <a:p>
            <a:pPr eaLnBrk="1" hangingPunct="1">
              <a:defRPr/>
            </a:pP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F0079CAB-BC70-4015-BF00-B920A2787EB0}" type="slidenum">
              <a:rPr lang="en-US" altLang="en-US" smtClean="0"/>
              <a:pPr>
                <a:spcBef>
                  <a:spcPct val="0"/>
                </a:spcBef>
                <a:defRPr/>
              </a:pPr>
              <a:t>6</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GB" altLang="en-US" smtClean="0"/>
              <a:t>These figures represent our normal housekeeping costs, which will inevitably rise each year.</a:t>
            </a:r>
          </a:p>
          <a:p>
            <a:pPr eaLnBrk="1" hangingPunct="1">
              <a:spcBef>
                <a:spcPct val="0"/>
              </a:spcBef>
              <a:defRPr/>
            </a:pPr>
            <a:endParaRPr lang="en-GB" altLang="en-US" smtClean="0"/>
          </a:p>
          <a:p>
            <a:pPr eaLnBrk="1" hangingPunct="1">
              <a:spcBef>
                <a:spcPct val="0"/>
              </a:spcBef>
              <a:defRPr/>
            </a:pPr>
            <a:endParaRPr lang="en-GB" altLang="en-US" smtClean="0"/>
          </a:p>
          <a:p>
            <a:pPr eaLnBrk="1" hangingPunct="1">
              <a:spcBef>
                <a:spcPct val="0"/>
              </a:spcBef>
              <a:defRPr/>
            </a:pPr>
            <a:endParaRPr lang="en-GB" altLang="en-US" smtClean="0"/>
          </a:p>
          <a:p>
            <a:pPr eaLnBrk="1" hangingPunct="1">
              <a:spcBef>
                <a:spcPct val="0"/>
              </a:spcBef>
              <a:defRPr/>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biggest single expense is our contribution to the Common Fund.  We offer our money to the Diocese to fund the ministry of God’s church in</a:t>
            </a:r>
            <a:r>
              <a:rPr lang="en-US" baseline="0" dirty="0" smtClean="0"/>
              <a:t> this part of Kent.  This is how the Diocese spends that money.</a:t>
            </a:r>
            <a:endParaRPr lang="en-GB" dirty="0"/>
          </a:p>
        </p:txBody>
      </p:sp>
      <p:sp>
        <p:nvSpPr>
          <p:cNvPr id="4" name="Slide Number Placeholder 3"/>
          <p:cNvSpPr>
            <a:spLocks noGrp="1"/>
          </p:cNvSpPr>
          <p:nvPr>
            <p:ph type="sldNum" sz="quarter" idx="10"/>
          </p:nvPr>
        </p:nvSpPr>
        <p:spPr/>
        <p:txBody>
          <a:bodyPr/>
          <a:lstStyle/>
          <a:p>
            <a:pPr>
              <a:defRPr/>
            </a:pPr>
            <a:fld id="{C74AD1BC-13C9-4D7F-A124-0FD25EDEAF9D}" type="slidenum">
              <a:rPr lang="en-US" altLang="en-US" smtClean="0"/>
              <a:pPr>
                <a:defRPr/>
              </a:pPr>
              <a:t>7</a:t>
            </a:fld>
            <a:endParaRPr lang="en-US" altLang="en-US"/>
          </a:p>
        </p:txBody>
      </p:sp>
    </p:spTree>
    <p:extLst>
      <p:ext uri="{BB962C8B-B14F-4D97-AF65-F5344CB8AC3E}">
        <p14:creationId xmlns:p14="http://schemas.microsoft.com/office/powerpoint/2010/main" val="360199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fld id="{C60B86E6-F236-410B-99A1-A5F9CBF8DBA6}" type="slidenum">
              <a:rPr lang="en-US" altLang="en-US" smtClean="0"/>
              <a:pPr>
                <a:spcBef>
                  <a:spcPct val="0"/>
                </a:spcBef>
                <a:defRPr/>
              </a:pPr>
              <a:t>8</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GB" altLang="en-US" dirty="0" smtClean="0"/>
              <a:t>Most of our money</a:t>
            </a:r>
            <a:r>
              <a:rPr lang="en-GB" altLang="en-US" baseline="0" dirty="0" smtClean="0"/>
              <a:t> comes from your generous giving.  Thank you.</a:t>
            </a:r>
            <a:endParaRPr lang="en-GB"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Billy Graham described a </a:t>
            </a:r>
            <a:r>
              <a:rPr lang="en-US" dirty="0" err="1" smtClean="0"/>
              <a:t>cheque</a:t>
            </a:r>
            <a:r>
              <a:rPr lang="en-US" dirty="0" smtClean="0"/>
              <a:t> book as a theological document</a:t>
            </a:r>
            <a:r>
              <a:rPr lang="en-US" dirty="0" smtClean="0"/>
              <a:t>.</a:t>
            </a:r>
          </a:p>
          <a:p>
            <a:endParaRPr lang="en-US" dirty="0" smtClean="0"/>
          </a:p>
          <a:p>
            <a:r>
              <a:rPr lang="en-US" dirty="0" smtClean="0"/>
              <a:t>There is nothing which shows what’s important to us more than where</a:t>
            </a:r>
            <a:r>
              <a:rPr lang="en-US" baseline="0" dirty="0" smtClean="0"/>
              <a:t> we spend our money.</a:t>
            </a:r>
            <a:endParaRPr lang="en-GB" dirty="0"/>
          </a:p>
        </p:txBody>
      </p:sp>
      <p:sp>
        <p:nvSpPr>
          <p:cNvPr id="4" name="Slide Number Placeholder 3"/>
          <p:cNvSpPr>
            <a:spLocks noGrp="1"/>
          </p:cNvSpPr>
          <p:nvPr>
            <p:ph type="sldNum" sz="quarter" idx="10"/>
          </p:nvPr>
        </p:nvSpPr>
        <p:spPr/>
        <p:txBody>
          <a:bodyPr/>
          <a:lstStyle/>
          <a:p>
            <a:pPr>
              <a:defRPr/>
            </a:pPr>
            <a:fld id="{C74AD1BC-13C9-4D7F-A124-0FD25EDEAF9D}" type="slidenum">
              <a:rPr lang="en-US" altLang="en-US" smtClean="0"/>
              <a:pPr>
                <a:defRPr/>
              </a:pPr>
              <a:t>9</a:t>
            </a:fld>
            <a:endParaRPr lang="en-US" altLang="en-US"/>
          </a:p>
        </p:txBody>
      </p:sp>
    </p:spTree>
    <p:extLst>
      <p:ext uri="{BB962C8B-B14F-4D97-AF65-F5344CB8AC3E}">
        <p14:creationId xmlns:p14="http://schemas.microsoft.com/office/powerpoint/2010/main" val="285160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D76F75-2D4C-40F9-B5FB-DA2A5B84110E}" type="slidenum">
              <a:rPr lang="en-US" altLang="en-US"/>
              <a:pPr>
                <a:defRPr/>
              </a:pPr>
              <a:t>‹#›</a:t>
            </a:fld>
            <a:endParaRPr lang="en-US" altLang="en-US"/>
          </a:p>
        </p:txBody>
      </p:sp>
    </p:spTree>
    <p:extLst>
      <p:ext uri="{BB962C8B-B14F-4D97-AF65-F5344CB8AC3E}">
        <p14:creationId xmlns:p14="http://schemas.microsoft.com/office/powerpoint/2010/main" val="368341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586012D-2240-46DF-816A-42A05A7F355D}" type="slidenum">
              <a:rPr lang="en-US" altLang="en-US"/>
              <a:pPr>
                <a:defRPr/>
              </a:pPr>
              <a:t>‹#›</a:t>
            </a:fld>
            <a:endParaRPr lang="en-US" altLang="en-US"/>
          </a:p>
        </p:txBody>
      </p:sp>
    </p:spTree>
    <p:extLst>
      <p:ext uri="{BB962C8B-B14F-4D97-AF65-F5344CB8AC3E}">
        <p14:creationId xmlns:p14="http://schemas.microsoft.com/office/powerpoint/2010/main" val="116544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6301F5C-CC88-4382-8414-E919E5DCEFE3}" type="slidenum">
              <a:rPr lang="en-US" altLang="en-US"/>
              <a:pPr>
                <a:defRPr/>
              </a:pPr>
              <a:t>‹#›</a:t>
            </a:fld>
            <a:endParaRPr lang="en-US" altLang="en-US"/>
          </a:p>
        </p:txBody>
      </p:sp>
    </p:spTree>
    <p:extLst>
      <p:ext uri="{BB962C8B-B14F-4D97-AF65-F5344CB8AC3E}">
        <p14:creationId xmlns:p14="http://schemas.microsoft.com/office/powerpoint/2010/main" val="1035850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C7D3867-A393-45AF-A3D3-D374F3A3619C}" type="slidenum">
              <a:rPr lang="en-US" altLang="en-US"/>
              <a:pPr>
                <a:defRPr/>
              </a:pPr>
              <a:t>‹#›</a:t>
            </a:fld>
            <a:endParaRPr lang="en-US" altLang="en-US"/>
          </a:p>
        </p:txBody>
      </p:sp>
    </p:spTree>
    <p:extLst>
      <p:ext uri="{BB962C8B-B14F-4D97-AF65-F5344CB8AC3E}">
        <p14:creationId xmlns:p14="http://schemas.microsoft.com/office/powerpoint/2010/main" val="1538908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E100773-E646-4117-974C-9F54E9F45C59}" type="slidenum">
              <a:rPr lang="en-US" altLang="en-US"/>
              <a:pPr>
                <a:defRPr/>
              </a:pPr>
              <a:t>‹#›</a:t>
            </a:fld>
            <a:endParaRPr lang="en-US" altLang="en-US"/>
          </a:p>
        </p:txBody>
      </p:sp>
    </p:spTree>
    <p:extLst>
      <p:ext uri="{BB962C8B-B14F-4D97-AF65-F5344CB8AC3E}">
        <p14:creationId xmlns:p14="http://schemas.microsoft.com/office/powerpoint/2010/main" val="1058561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AC83A85-32CD-469D-AAEA-DFE714C8403A}" type="slidenum">
              <a:rPr lang="en-US" altLang="en-US"/>
              <a:pPr>
                <a:defRPr/>
              </a:pPr>
              <a:t>‹#›</a:t>
            </a:fld>
            <a:endParaRPr lang="en-US" altLang="en-US"/>
          </a:p>
        </p:txBody>
      </p:sp>
    </p:spTree>
    <p:extLst>
      <p:ext uri="{BB962C8B-B14F-4D97-AF65-F5344CB8AC3E}">
        <p14:creationId xmlns:p14="http://schemas.microsoft.com/office/powerpoint/2010/main" val="185374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359D8D-BAC1-4858-8B83-341E09BE36C1}" type="slidenum">
              <a:rPr lang="en-US" altLang="en-US"/>
              <a:pPr>
                <a:defRPr/>
              </a:pPr>
              <a:t>‹#›</a:t>
            </a:fld>
            <a:endParaRPr lang="en-US" altLang="en-US"/>
          </a:p>
        </p:txBody>
      </p:sp>
    </p:spTree>
    <p:extLst>
      <p:ext uri="{BB962C8B-B14F-4D97-AF65-F5344CB8AC3E}">
        <p14:creationId xmlns:p14="http://schemas.microsoft.com/office/powerpoint/2010/main" val="148626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46DBA2-FB2A-41C8-8F93-EE6F96D912D0}" type="slidenum">
              <a:rPr lang="en-US" altLang="en-US"/>
              <a:pPr>
                <a:defRPr/>
              </a:pPr>
              <a:t>‹#›</a:t>
            </a:fld>
            <a:endParaRPr lang="en-US" altLang="en-US"/>
          </a:p>
        </p:txBody>
      </p:sp>
    </p:spTree>
    <p:extLst>
      <p:ext uri="{BB962C8B-B14F-4D97-AF65-F5344CB8AC3E}">
        <p14:creationId xmlns:p14="http://schemas.microsoft.com/office/powerpoint/2010/main" val="192187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B4773D-A447-448D-863D-B8020C614C49}" type="slidenum">
              <a:rPr lang="en-US" altLang="en-US"/>
              <a:pPr>
                <a:defRPr/>
              </a:pPr>
              <a:t>‹#›</a:t>
            </a:fld>
            <a:endParaRPr lang="en-US" altLang="en-US"/>
          </a:p>
        </p:txBody>
      </p:sp>
    </p:spTree>
    <p:extLst>
      <p:ext uri="{BB962C8B-B14F-4D97-AF65-F5344CB8AC3E}">
        <p14:creationId xmlns:p14="http://schemas.microsoft.com/office/powerpoint/2010/main" val="180372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B764585-33C1-482B-ACCD-E249B79E6055}" type="slidenum">
              <a:rPr lang="en-US" altLang="en-US"/>
              <a:pPr>
                <a:defRPr/>
              </a:pPr>
              <a:t>‹#›</a:t>
            </a:fld>
            <a:endParaRPr lang="en-US" altLang="en-US"/>
          </a:p>
        </p:txBody>
      </p:sp>
    </p:spTree>
    <p:extLst>
      <p:ext uri="{BB962C8B-B14F-4D97-AF65-F5344CB8AC3E}">
        <p14:creationId xmlns:p14="http://schemas.microsoft.com/office/powerpoint/2010/main" val="56251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881D49D-0E0A-41E1-9C95-FBDF531534FC}" type="slidenum">
              <a:rPr lang="en-US" altLang="en-US"/>
              <a:pPr>
                <a:defRPr/>
              </a:pPr>
              <a:t>‹#›</a:t>
            </a:fld>
            <a:endParaRPr lang="en-US" altLang="en-US"/>
          </a:p>
        </p:txBody>
      </p:sp>
    </p:spTree>
    <p:extLst>
      <p:ext uri="{BB962C8B-B14F-4D97-AF65-F5344CB8AC3E}">
        <p14:creationId xmlns:p14="http://schemas.microsoft.com/office/powerpoint/2010/main" val="115416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AE264D5-9FD5-4BC9-9D76-5DE24FA7FF39}" type="slidenum">
              <a:rPr lang="en-US" altLang="en-US"/>
              <a:pPr>
                <a:defRPr/>
              </a:pPr>
              <a:t>‹#›</a:t>
            </a:fld>
            <a:endParaRPr lang="en-US" altLang="en-US"/>
          </a:p>
        </p:txBody>
      </p:sp>
    </p:spTree>
    <p:extLst>
      <p:ext uri="{BB962C8B-B14F-4D97-AF65-F5344CB8AC3E}">
        <p14:creationId xmlns:p14="http://schemas.microsoft.com/office/powerpoint/2010/main" val="58937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6367CFC-13C0-4BE6-A071-7D720229AAFC}" type="slidenum">
              <a:rPr lang="en-US" altLang="en-US"/>
              <a:pPr>
                <a:defRPr/>
              </a:pPr>
              <a:t>‹#›</a:t>
            </a:fld>
            <a:endParaRPr lang="en-US" altLang="en-US"/>
          </a:p>
        </p:txBody>
      </p:sp>
    </p:spTree>
    <p:extLst>
      <p:ext uri="{BB962C8B-B14F-4D97-AF65-F5344CB8AC3E}">
        <p14:creationId xmlns:p14="http://schemas.microsoft.com/office/powerpoint/2010/main" val="138639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D760C1-B114-49FA-821B-7D720942B374}" type="slidenum">
              <a:rPr lang="en-US" altLang="en-US"/>
              <a:pPr>
                <a:defRPr/>
              </a:pPr>
              <a:t>‹#›</a:t>
            </a:fld>
            <a:endParaRPr lang="en-US" altLang="en-US"/>
          </a:p>
        </p:txBody>
      </p:sp>
    </p:spTree>
    <p:extLst>
      <p:ext uri="{BB962C8B-B14F-4D97-AF65-F5344CB8AC3E}">
        <p14:creationId xmlns:p14="http://schemas.microsoft.com/office/powerpoint/2010/main" val="2464077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A94641C0-D0F6-42B3-AF81-CE681B1143C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55"/>
            <a:ext cx="9144000" cy="6886356"/>
          </a:xfrm>
          <a:prstGeom prst="rect">
            <a:avLst/>
          </a:prstGeom>
        </p:spPr>
      </p:pic>
      <p:sp>
        <p:nvSpPr>
          <p:cNvPr id="3075" name="Text Box 17"/>
          <p:cNvSpPr txBox="1">
            <a:spLocks noChangeArrowheads="1"/>
          </p:cNvSpPr>
          <p:nvPr/>
        </p:nvSpPr>
        <p:spPr bwMode="auto">
          <a:xfrm>
            <a:off x="0" y="3645024"/>
            <a:ext cx="9144000" cy="28623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en-US" altLang="en-US" sz="72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Gill Sans MT" charset="0"/>
                <a:ea typeface="Tahoma" charset="0"/>
                <a:cs typeface="Tahoma" charset="0"/>
              </a:rPr>
              <a:t>St Mary’s</a:t>
            </a:r>
          </a:p>
          <a:p>
            <a:pPr algn="ctr" eaLnBrk="1" hangingPunct="1">
              <a:spcBef>
                <a:spcPct val="50000"/>
              </a:spcBef>
              <a:buFontTx/>
              <a:buNone/>
              <a:defRPr/>
            </a:pPr>
            <a:r>
              <a:rPr lang="en-US" altLang="en-US" sz="72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Gill Sans MT" charset="0"/>
                <a:ea typeface="Tahoma" charset="0"/>
                <a:cs typeface="Tahoma" charset="0"/>
              </a:rPr>
              <a:t>Anywhere</a:t>
            </a:r>
            <a:endParaRPr lang="en-GB" altLang="en-US" sz="72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Gill Sans MT" charset="0"/>
              <a:ea typeface="Tahoma" charset="0"/>
              <a:cs typeface="Tahom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79388" y="404813"/>
            <a:ext cx="8893175" cy="8302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800" b="1" dirty="0">
                <a:solidFill>
                  <a:srgbClr val="FF9933"/>
                </a:solidFill>
                <a:latin typeface="Gill Sans MT" pitchFamily="34" charset="0"/>
              </a:rPr>
              <a:t>What do we spend money on?</a:t>
            </a:r>
          </a:p>
        </p:txBody>
      </p:sp>
      <p:pic>
        <p:nvPicPr>
          <p:cNvPr id="112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16113"/>
            <a:ext cx="2619375" cy="1743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5963" y="1916113"/>
            <a:ext cx="2619375" cy="174307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5963" y="3851275"/>
            <a:ext cx="2619375" cy="1704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7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860800"/>
            <a:ext cx="2619375" cy="1695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71"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73775" y="1916113"/>
            <a:ext cx="2376488" cy="1720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72"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73775" y="3851275"/>
            <a:ext cx="2376488" cy="1743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1062038"/>
            <a:ext cx="8229600" cy="1143000"/>
          </a:xfrm>
          <a:effectLst>
            <a:outerShdw blurRad="50800" dist="38100" dir="2700000" algn="tl" rotWithShape="0">
              <a:prstClr val="black">
                <a:alpha val="40000"/>
              </a:prstClr>
            </a:outerShdw>
          </a:effectLst>
        </p:spPr>
        <p:txBody>
          <a:bodyPr/>
          <a:lstStyle/>
          <a:p>
            <a:pPr>
              <a:defRPr/>
            </a:pPr>
            <a:r>
              <a:rPr lang="en-GB" altLang="en-US" sz="8800" b="1" dirty="0" smtClean="0">
                <a:solidFill>
                  <a:srgbClr val="FF0000"/>
                </a:solidFill>
                <a:latin typeface="Gill Sans MT" pitchFamily="34" charset="0"/>
              </a:rPr>
              <a:t>PRIORITY</a:t>
            </a:r>
            <a:br>
              <a:rPr lang="en-GB" altLang="en-US" sz="8800" b="1" dirty="0" smtClean="0">
                <a:solidFill>
                  <a:srgbClr val="FF0000"/>
                </a:solidFill>
                <a:latin typeface="Gill Sans MT" pitchFamily="34" charset="0"/>
              </a:rPr>
            </a:br>
            <a:endParaRPr lang="en-GB" altLang="en-US" sz="8800" dirty="0" smtClean="0">
              <a:latin typeface="Gill Sans MT" pitchFamily="34" charset="0"/>
            </a:endParaRPr>
          </a:p>
        </p:txBody>
      </p:sp>
      <p:pic>
        <p:nvPicPr>
          <p:cNvPr id="6146" name="Picture 2" descr="C:\Users\emullins\AppData\Local\Microsoft\Windows\INetCache\IE\JLNMUVSE\how-to-jugg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674904"/>
            <a:ext cx="4635084"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612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effectLst>
            <a:outerShdw blurRad="50800" dist="38100" dir="2700000" algn="tl" rotWithShape="0">
              <a:prstClr val="black">
                <a:alpha val="40000"/>
              </a:prstClr>
            </a:outerShdw>
          </a:effectLst>
        </p:spPr>
        <p:txBody>
          <a:bodyPr/>
          <a:lstStyle/>
          <a:p>
            <a:pPr eaLnBrk="1" hangingPunct="1">
              <a:defRPr/>
            </a:pPr>
            <a:r>
              <a:rPr lang="en-GB" altLang="en-US" sz="8800" b="1" dirty="0">
                <a:solidFill>
                  <a:srgbClr val="3333FF"/>
                </a:solidFill>
                <a:latin typeface="Gill Sans MT" charset="0"/>
              </a:rPr>
              <a:t>PLANNED</a:t>
            </a:r>
          </a:p>
        </p:txBody>
      </p:sp>
      <p:pic>
        <p:nvPicPr>
          <p:cNvPr id="7171" name="Picture 3" descr="C:\Users\emullins\AppData\Local\Microsoft\Windows\INetCache\IE\JLNMUVSE\earn_mon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38711"/>
            <a:ext cx="6408937" cy="464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486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effectLst>
            <a:outerShdw blurRad="50800" dist="38100" dir="2700000" algn="tl" rotWithShape="0">
              <a:prstClr val="black">
                <a:alpha val="40000"/>
              </a:prstClr>
            </a:outerShdw>
          </a:effectLst>
        </p:spPr>
        <p:txBody>
          <a:bodyPr/>
          <a:lstStyle/>
          <a:p>
            <a:pPr eaLnBrk="1" hangingPunct="1">
              <a:defRPr/>
            </a:pPr>
            <a:r>
              <a:rPr lang="en-GB" altLang="en-US" sz="8000" b="1" dirty="0">
                <a:solidFill>
                  <a:srgbClr val="33CC33"/>
                </a:solidFill>
                <a:latin typeface="Gill Sans MT" charset="0"/>
              </a:rPr>
              <a:t>PROPORTION</a:t>
            </a:r>
          </a:p>
        </p:txBody>
      </p:sp>
      <p:pic>
        <p:nvPicPr>
          <p:cNvPr id="8198"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84784"/>
            <a:ext cx="7329098" cy="4888452"/>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696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879347" y="1340768"/>
            <a:ext cx="4283968" cy="3200400"/>
          </a:xfrm>
        </p:spPr>
        <p:txBody>
          <a:bodyPr>
            <a:normAutofit fontScale="85000" lnSpcReduction="20000"/>
          </a:bodyPr>
          <a:lstStyle/>
          <a:p>
            <a:pPr marL="0" indent="0" eaLnBrk="1" hangingPunct="1">
              <a:buNone/>
              <a:defRPr/>
            </a:pPr>
            <a:r>
              <a:rPr lang="en-GB" altLang="en-US" sz="3600" b="1" dirty="0" smtClean="0">
                <a:solidFill>
                  <a:srgbClr val="00B050"/>
                </a:solidFill>
                <a:latin typeface="Gill Sans MT" charset="0"/>
              </a:rPr>
              <a:t>Sustainable:</a:t>
            </a:r>
          </a:p>
          <a:p>
            <a:pPr marL="0" indent="0" eaLnBrk="1" hangingPunct="1">
              <a:buNone/>
              <a:defRPr/>
            </a:pPr>
            <a:r>
              <a:rPr lang="en-GB" altLang="en-US" sz="3600" b="1" dirty="0" smtClean="0">
                <a:solidFill>
                  <a:srgbClr val="002060"/>
                </a:solidFill>
                <a:latin typeface="Gill Sans MT" charset="0"/>
              </a:rPr>
              <a:t>not </a:t>
            </a:r>
            <a:r>
              <a:rPr lang="en-GB" altLang="en-US" sz="3600" b="1" dirty="0">
                <a:solidFill>
                  <a:srgbClr val="002060"/>
                </a:solidFill>
                <a:latin typeface="Gill Sans MT" charset="0"/>
              </a:rPr>
              <a:t>more than we can </a:t>
            </a:r>
            <a:r>
              <a:rPr lang="en-GB" altLang="en-US" sz="3600" b="1" dirty="0" smtClean="0">
                <a:solidFill>
                  <a:srgbClr val="002060"/>
                </a:solidFill>
                <a:latin typeface="Gill Sans MT" charset="0"/>
              </a:rPr>
              <a:t>afford</a:t>
            </a:r>
          </a:p>
          <a:p>
            <a:pPr marL="0" indent="0" eaLnBrk="1" hangingPunct="1">
              <a:buNone/>
              <a:defRPr/>
            </a:pPr>
            <a:endParaRPr lang="en-GB" altLang="en-US" sz="3600" b="1" dirty="0" smtClean="0">
              <a:solidFill>
                <a:srgbClr val="00B050"/>
              </a:solidFill>
              <a:latin typeface="Gill Sans MT" charset="0"/>
            </a:endParaRPr>
          </a:p>
          <a:p>
            <a:pPr marL="0" indent="0" eaLnBrk="1" hangingPunct="1">
              <a:buNone/>
              <a:defRPr/>
            </a:pPr>
            <a:r>
              <a:rPr lang="en-GB" altLang="en-US" sz="3600" b="1" dirty="0" smtClean="0">
                <a:solidFill>
                  <a:srgbClr val="00B050"/>
                </a:solidFill>
                <a:latin typeface="Gill Sans MT" charset="0"/>
              </a:rPr>
              <a:t>Significant:</a:t>
            </a:r>
            <a:r>
              <a:rPr lang="en-GB" altLang="en-US" sz="3600" b="1" dirty="0" smtClean="0">
                <a:solidFill>
                  <a:srgbClr val="7030A0"/>
                </a:solidFill>
                <a:latin typeface="Gill Sans MT" charset="0"/>
              </a:rPr>
              <a:t> </a:t>
            </a:r>
          </a:p>
          <a:p>
            <a:pPr marL="0" indent="0" eaLnBrk="1" hangingPunct="1">
              <a:buNone/>
              <a:defRPr/>
            </a:pPr>
            <a:r>
              <a:rPr lang="en-GB" altLang="en-US" sz="3600" b="1" dirty="0" smtClean="0">
                <a:solidFill>
                  <a:srgbClr val="002060"/>
                </a:solidFill>
                <a:latin typeface="Gill Sans MT" charset="0"/>
              </a:rPr>
              <a:t>enough </a:t>
            </a:r>
            <a:r>
              <a:rPr lang="en-GB" altLang="en-US" sz="3600" b="1" dirty="0">
                <a:solidFill>
                  <a:srgbClr val="002060"/>
                </a:solidFill>
                <a:latin typeface="Gill Sans MT" charset="0"/>
              </a:rPr>
              <a:t>of our income to make a difference</a:t>
            </a:r>
          </a:p>
        </p:txBody>
      </p:sp>
      <p:sp>
        <p:nvSpPr>
          <p:cNvPr id="15363" name="Rectangle 7"/>
          <p:cNvSpPr>
            <a:spLocks noGrp="1" noChangeArrowheads="1"/>
          </p:cNvSpPr>
          <p:nvPr>
            <p:ph type="title"/>
          </p:nvPr>
        </p:nvSpPr>
        <p:spPr>
          <a:xfrm>
            <a:off x="119066" y="4373626"/>
            <a:ext cx="8675687" cy="2492375"/>
          </a:xfrm>
          <a:effectLst>
            <a:outerShdw blurRad="50800" dist="38100" dir="2700000" algn="tl" rotWithShape="0">
              <a:prstClr val="black">
                <a:alpha val="40000"/>
              </a:prstClr>
            </a:outerShdw>
          </a:effectLst>
        </p:spPr>
        <p:txBody>
          <a:bodyPr/>
          <a:lstStyle/>
          <a:p>
            <a:pPr eaLnBrk="1" hangingPunct="1">
              <a:defRPr/>
            </a:pPr>
            <a:r>
              <a:rPr lang="en-GB" altLang="en-US" sz="4800" b="1" dirty="0" smtClean="0">
                <a:solidFill>
                  <a:srgbClr val="FF0000"/>
                </a:solidFill>
                <a:latin typeface="Gill Sans MT" pitchFamily="34" charset="0"/>
              </a:rPr>
              <a:t>What we give is between</a:t>
            </a:r>
            <a:br>
              <a:rPr lang="en-GB" altLang="en-US" sz="4800" b="1" dirty="0" smtClean="0">
                <a:solidFill>
                  <a:srgbClr val="FF0000"/>
                </a:solidFill>
                <a:latin typeface="Gill Sans MT" pitchFamily="34" charset="0"/>
              </a:rPr>
            </a:br>
            <a:r>
              <a:rPr lang="en-GB" altLang="en-US" sz="4800" b="1" dirty="0" smtClean="0">
                <a:solidFill>
                  <a:srgbClr val="FF0000"/>
                </a:solidFill>
                <a:latin typeface="Gill Sans MT" pitchFamily="34" charset="0"/>
              </a:rPr>
              <a:t>us and God</a:t>
            </a:r>
            <a:endParaRPr lang="en-US" altLang="en-US" sz="4800" b="1" dirty="0" smtClean="0">
              <a:solidFill>
                <a:srgbClr val="FF0000"/>
              </a:solidFill>
              <a:latin typeface="Gill Sans MT" pitchFamily="34" charset="0"/>
            </a:endParaRPr>
          </a:p>
        </p:txBody>
      </p:sp>
      <p:sp>
        <p:nvSpPr>
          <p:cNvPr id="15364" name="TextBox 1"/>
          <p:cNvSpPr txBox="1">
            <a:spLocks noChangeArrowheads="1"/>
          </p:cNvSpPr>
          <p:nvPr/>
        </p:nvSpPr>
        <p:spPr bwMode="auto">
          <a:xfrm>
            <a:off x="107504" y="6675"/>
            <a:ext cx="9036496" cy="92333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5400" b="1" dirty="0" smtClean="0">
                <a:solidFill>
                  <a:srgbClr val="009900"/>
                </a:solidFill>
                <a:latin typeface="Gill Sans MT" pitchFamily="34" charset="0"/>
              </a:rPr>
              <a:t>How much should we give?</a:t>
            </a:r>
            <a:endParaRPr lang="en-GB" altLang="en-US" sz="5400" b="1" dirty="0">
              <a:solidFill>
                <a:srgbClr val="009900"/>
              </a:solidFill>
              <a:latin typeface="Gill Sans MT" pitchFamily="34" charset="0"/>
            </a:endParaRPr>
          </a:p>
        </p:txBody>
      </p:sp>
      <p:pic>
        <p:nvPicPr>
          <p:cNvPr id="9218"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40768"/>
            <a:ext cx="4418856" cy="2850162"/>
          </a:xfrm>
          <a:prstGeom prst="rect">
            <a:avLst/>
          </a:prstGeom>
          <a:noFill/>
          <a:ln>
            <a:solidFill>
              <a:srgbClr val="CC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72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851025" y="600075"/>
            <a:ext cx="5208588" cy="12001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7200" b="1" dirty="0">
                <a:solidFill>
                  <a:srgbClr val="009900"/>
                </a:solidFill>
                <a:latin typeface="Gill Sans MT" pitchFamily="34" charset="0"/>
              </a:rPr>
              <a:t>How much?</a:t>
            </a:r>
          </a:p>
        </p:txBody>
      </p:sp>
      <p:pic>
        <p:nvPicPr>
          <p:cNvPr id="16387" name="Picture 2" descr="C:\Users\Liz Mullins\AppData\Local\Microsoft\Windows\Temporary Internet Files\Content.IE5\PPEFJ5UW\cup-of-black-coffee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2" y="2636912"/>
            <a:ext cx="303212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descr="C:\Users\Liz Mullins\AppData\Local\Microsoft\Windows\Temporary Internet Files\Content.IE5\PPEFJ5UW\cup-of-black-coffee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550" y="1800225"/>
            <a:ext cx="30321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C:\Users\Liz Mullins\AppData\Local\Microsoft\Windows\Temporary Internet Files\Content.IE5\PPEFJ5UW\cup-of-black-coffee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6200" y="4105275"/>
            <a:ext cx="341947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ChangeArrowheads="1"/>
          </p:cNvSpPr>
          <p:nvPr/>
        </p:nvSpPr>
        <p:spPr bwMode="auto">
          <a:xfrm>
            <a:off x="5724525" y="333375"/>
            <a:ext cx="2901950" cy="14462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GB" altLang="en-US" sz="4400" b="1" dirty="0" smtClean="0">
                <a:solidFill>
                  <a:srgbClr val="660033"/>
                </a:solidFill>
                <a:latin typeface="Gill Sans MT" pitchFamily="34" charset="0"/>
                <a:cs typeface="+mn-cs"/>
              </a:rPr>
              <a:t>The Next </a:t>
            </a:r>
          </a:p>
          <a:p>
            <a:pPr>
              <a:spcBef>
                <a:spcPct val="0"/>
              </a:spcBef>
              <a:buFontTx/>
              <a:buNone/>
              <a:defRPr/>
            </a:pPr>
            <a:r>
              <a:rPr lang="en-GB" altLang="en-US" sz="4400" b="1" dirty="0" smtClean="0">
                <a:solidFill>
                  <a:srgbClr val="660033"/>
                </a:solidFill>
                <a:latin typeface="Gill Sans MT" pitchFamily="34" charset="0"/>
                <a:cs typeface="+mn-cs"/>
              </a:rPr>
              <a:t>Step….</a:t>
            </a:r>
            <a:endParaRPr lang="en-US" altLang="en-US" sz="4400" b="1" dirty="0" smtClean="0">
              <a:solidFill>
                <a:srgbClr val="660033"/>
              </a:solidFill>
              <a:latin typeface="Gill Sans MT" pitchFamily="34" charset="0"/>
              <a:cs typeface="+mn-cs"/>
            </a:endParaRPr>
          </a:p>
        </p:txBody>
      </p:sp>
      <p:pic>
        <p:nvPicPr>
          <p:cNvPr id="17411" name="Picture 7" descr="C:\Users\Liz Mullins\AppData\Local\Microsoft\Windows\Temporary Internet Files\Content.IE5\KW55VKCK\MP90044835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3813"/>
            <a:ext cx="45593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9"/>
          <p:cNvSpPr>
            <a:spLocks noChangeArrowheads="1"/>
          </p:cNvSpPr>
          <p:nvPr/>
        </p:nvSpPr>
        <p:spPr bwMode="auto">
          <a:xfrm>
            <a:off x="179512" y="541124"/>
            <a:ext cx="8784976" cy="6186309"/>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defRPr/>
            </a:pPr>
            <a:r>
              <a:rPr lang="en-GB" altLang="en-US" sz="4400" b="1" dirty="0" smtClean="0">
                <a:solidFill>
                  <a:srgbClr val="FFC000"/>
                </a:solidFill>
                <a:latin typeface="Tahoma" charset="0"/>
                <a:cs typeface="+mn-cs"/>
              </a:rPr>
              <a:t>What next?</a:t>
            </a:r>
          </a:p>
          <a:p>
            <a:pPr eaLnBrk="1" hangingPunct="1">
              <a:spcBef>
                <a:spcPct val="0"/>
              </a:spcBef>
              <a:buNone/>
              <a:defRPr/>
            </a:pPr>
            <a:endParaRPr lang="en-GB" altLang="en-US" sz="4400" b="1" dirty="0">
              <a:solidFill>
                <a:srgbClr val="000000"/>
              </a:solidFill>
              <a:latin typeface="Tahoma" charset="0"/>
              <a:cs typeface="+mn-cs"/>
            </a:endParaRPr>
          </a:p>
          <a:p>
            <a:pPr marL="571500" indent="-571500" eaLnBrk="1" hangingPunct="1">
              <a:spcBef>
                <a:spcPct val="0"/>
              </a:spcBef>
              <a:defRPr/>
            </a:pPr>
            <a:r>
              <a:rPr lang="en-GB" altLang="en-US" sz="4400" b="1" dirty="0" smtClean="0">
                <a:solidFill>
                  <a:srgbClr val="000000"/>
                </a:solidFill>
                <a:latin typeface="Tahoma" charset="0"/>
                <a:cs typeface="+mn-cs"/>
              </a:rPr>
              <a:t>Review our financial giving</a:t>
            </a:r>
          </a:p>
          <a:p>
            <a:pPr marL="571500" indent="-571500" eaLnBrk="1" hangingPunct="1">
              <a:spcBef>
                <a:spcPct val="0"/>
              </a:spcBef>
              <a:defRPr/>
            </a:pPr>
            <a:endParaRPr lang="en-US" altLang="en-US" sz="4400" b="1" dirty="0">
              <a:solidFill>
                <a:srgbClr val="000000"/>
              </a:solidFill>
              <a:latin typeface="Tahoma" charset="0"/>
              <a:cs typeface="+mn-cs"/>
            </a:endParaRPr>
          </a:p>
          <a:p>
            <a:pPr marL="571500" indent="-571500" eaLnBrk="1" hangingPunct="1">
              <a:spcBef>
                <a:spcPct val="0"/>
              </a:spcBef>
              <a:defRPr/>
            </a:pPr>
            <a:r>
              <a:rPr lang="en-GB" altLang="en-US" sz="4400" b="1" dirty="0">
                <a:solidFill>
                  <a:srgbClr val="000000"/>
                </a:solidFill>
                <a:latin typeface="Tahoma" charset="0"/>
              </a:rPr>
              <a:t>Join the planned giving </a:t>
            </a:r>
            <a:r>
              <a:rPr lang="en-GB" altLang="en-US" sz="4400" b="1" dirty="0" smtClean="0">
                <a:solidFill>
                  <a:srgbClr val="000000"/>
                </a:solidFill>
                <a:latin typeface="Tahoma" charset="0"/>
              </a:rPr>
              <a:t>scheme</a:t>
            </a:r>
          </a:p>
          <a:p>
            <a:pPr marL="571500" indent="-571500" eaLnBrk="1" hangingPunct="1">
              <a:spcBef>
                <a:spcPct val="0"/>
              </a:spcBef>
              <a:defRPr/>
            </a:pPr>
            <a:endParaRPr lang="en-US" altLang="en-US" sz="4400" b="1" dirty="0">
              <a:solidFill>
                <a:srgbClr val="000000"/>
              </a:solidFill>
              <a:latin typeface="Tahoma" charset="0"/>
            </a:endParaRPr>
          </a:p>
          <a:p>
            <a:pPr marL="571500" indent="-571500" eaLnBrk="1" hangingPunct="1">
              <a:spcBef>
                <a:spcPct val="0"/>
              </a:spcBef>
              <a:defRPr/>
            </a:pPr>
            <a:r>
              <a:rPr lang="en-US" altLang="en-US" sz="4400" b="1" dirty="0" smtClean="0">
                <a:solidFill>
                  <a:srgbClr val="000000"/>
                </a:solidFill>
                <a:latin typeface="Tahoma" charset="0"/>
              </a:rPr>
              <a:t>Sign up for Gift Aid</a:t>
            </a:r>
            <a:endParaRPr lang="en-GB" altLang="en-US" sz="4400" b="1" dirty="0">
              <a:solidFill>
                <a:srgbClr val="000000"/>
              </a:solidFill>
              <a:latin typeface="Tahoma" charset="0"/>
            </a:endParaRPr>
          </a:p>
          <a:p>
            <a:pPr eaLnBrk="1" hangingPunct="1">
              <a:spcBef>
                <a:spcPct val="0"/>
              </a:spcBef>
              <a:buFontTx/>
              <a:buNone/>
              <a:defRPr/>
            </a:pPr>
            <a:endParaRPr lang="en-GB" altLang="en-US" sz="4400" b="1" dirty="0" smtClean="0">
              <a:solidFill>
                <a:srgbClr val="000000"/>
              </a:solidFill>
              <a:latin typeface="Tahoma"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863" y="4467225"/>
            <a:ext cx="2333625" cy="2076450"/>
          </a:xfrm>
          <a:prstGeom prst="rect">
            <a:avLst/>
          </a:prstGeom>
        </p:spPr>
      </p:pic>
    </p:spTree>
    <p:extLst>
      <p:ext uri="{BB962C8B-B14F-4D97-AF65-F5344CB8AC3E}">
        <p14:creationId xmlns:p14="http://schemas.microsoft.com/office/powerpoint/2010/main" val="1061663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0" y="404813"/>
            <a:ext cx="9143999" cy="1143000"/>
          </a:xfrm>
          <a:ln>
            <a:noFill/>
          </a:ln>
          <a:effectLst>
            <a:outerShdw blurRad="50800" dist="38100" dir="2700000" algn="tl" rotWithShape="0">
              <a:prstClr val="black">
                <a:alpha val="40000"/>
              </a:prstClr>
            </a:outerShdw>
          </a:effectLst>
        </p:spPr>
        <p:txBody>
          <a:bodyPr/>
          <a:lstStyle/>
          <a:p>
            <a:pPr>
              <a:defRPr/>
            </a:pPr>
            <a:r>
              <a:rPr lang="en-GB" altLang="en-US" sz="4800" b="1" dirty="0">
                <a:solidFill>
                  <a:srgbClr val="FF0000"/>
                </a:solidFill>
                <a:latin typeface="Gill Sans MT" charset="0"/>
              </a:rPr>
              <a:t>Please complete the response </a:t>
            </a:r>
            <a:r>
              <a:rPr lang="en-GB" altLang="en-US" sz="4800" b="1" dirty="0" smtClean="0">
                <a:solidFill>
                  <a:srgbClr val="FF0000"/>
                </a:solidFill>
                <a:latin typeface="Gill Sans MT" charset="0"/>
              </a:rPr>
              <a:t>form by 16 December</a:t>
            </a:r>
            <a:endParaRPr lang="en-GB" altLang="en-US" sz="4800" b="1" dirty="0">
              <a:solidFill>
                <a:srgbClr val="FF0000"/>
              </a:solidFill>
              <a:latin typeface="Gill Sans MT"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53496"/>
            <a:ext cx="3456384" cy="47657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9"/>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GB" altLang="en-US" sz="1800" smtClean="0">
              <a:latin typeface="Arial Black" pitchFamily="34" charset="0"/>
              <a:cs typeface="+mn-cs"/>
            </a:endParaRPr>
          </a:p>
        </p:txBody>
      </p:sp>
      <p:sp>
        <p:nvSpPr>
          <p:cNvPr id="20483" name="Rectangle 21"/>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en-GB" altLang="en-US" sz="1800" smtClean="0">
              <a:latin typeface="Arial Black" pitchFamily="34" charset="0"/>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6" name="Rectangle 66"/>
          <p:cNvSpPr>
            <a:spLocks noChangeArrowheads="1"/>
          </p:cNvSpPr>
          <p:nvPr/>
        </p:nvSpPr>
        <p:spPr bwMode="auto">
          <a:xfrm>
            <a:off x="107504" y="116632"/>
            <a:ext cx="8856984" cy="2640723"/>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None/>
            </a:pPr>
            <a:r>
              <a:rPr lang="en-US" altLang="en-US" sz="3600" b="1" dirty="0">
                <a:solidFill>
                  <a:schemeClr val="bg1"/>
                </a:solidFill>
              </a:rPr>
              <a:t>Were the whole realm of nature mine</a:t>
            </a:r>
            <a:r>
              <a:rPr lang="en-US" altLang="en-US" sz="3600" b="1" dirty="0" smtClean="0">
                <a:solidFill>
                  <a:schemeClr val="bg1"/>
                </a:solidFill>
              </a:rPr>
              <a:t>,</a:t>
            </a:r>
            <a:endParaRPr lang="en-US" altLang="en-US" sz="3600" b="1" dirty="0">
              <a:solidFill>
                <a:schemeClr val="bg1"/>
              </a:solidFill>
            </a:endParaRPr>
          </a:p>
          <a:p>
            <a:pPr eaLnBrk="1" hangingPunct="1">
              <a:buNone/>
            </a:pPr>
            <a:r>
              <a:rPr lang="en-US" altLang="en-US" sz="3600" b="1" dirty="0">
                <a:solidFill>
                  <a:schemeClr val="bg1"/>
                </a:solidFill>
              </a:rPr>
              <a:t>That were an offering far too small</a:t>
            </a:r>
            <a:r>
              <a:rPr lang="en-US" altLang="en-US" sz="3600" b="1" dirty="0" smtClean="0">
                <a:solidFill>
                  <a:schemeClr val="bg1"/>
                </a:solidFill>
              </a:rPr>
              <a:t>;</a:t>
            </a:r>
            <a:endParaRPr lang="en-US" altLang="en-US" sz="3600" b="1" dirty="0">
              <a:solidFill>
                <a:schemeClr val="bg1"/>
              </a:solidFill>
            </a:endParaRPr>
          </a:p>
          <a:p>
            <a:pPr eaLnBrk="1" hangingPunct="1">
              <a:buNone/>
            </a:pPr>
            <a:r>
              <a:rPr lang="en-US" altLang="en-US" sz="3600" b="1" dirty="0">
                <a:solidFill>
                  <a:schemeClr val="bg1"/>
                </a:solidFill>
              </a:rPr>
              <a:t>Love so amazing, so divine</a:t>
            </a:r>
            <a:r>
              <a:rPr lang="en-US" altLang="en-US" sz="3600" b="1" dirty="0" smtClean="0">
                <a:solidFill>
                  <a:schemeClr val="bg1"/>
                </a:solidFill>
              </a:rPr>
              <a:t>,</a:t>
            </a:r>
            <a:endParaRPr lang="en-US" altLang="en-US" sz="3600" b="1" dirty="0">
              <a:solidFill>
                <a:schemeClr val="bg1"/>
              </a:solidFill>
            </a:endParaRPr>
          </a:p>
          <a:p>
            <a:pPr eaLnBrk="1" hangingPunct="1">
              <a:buNone/>
            </a:pPr>
            <a:r>
              <a:rPr lang="en-US" altLang="en-US" sz="3600" b="1" dirty="0">
                <a:solidFill>
                  <a:schemeClr val="bg1"/>
                </a:solidFill>
              </a:rPr>
              <a:t>Demands my soul, my life, my all</a:t>
            </a:r>
            <a:r>
              <a:rPr lang="en-US" altLang="en-US" sz="3600" b="1" dirty="0" smtClean="0">
                <a:solidFill>
                  <a:schemeClr val="bg1"/>
                </a:solidFill>
              </a:rPr>
              <a:t>.</a:t>
            </a:r>
            <a:endParaRPr lang="en-US" altLang="en-US" sz="3600" b="1" dirty="0">
              <a:solidFill>
                <a:schemeClr val="bg1"/>
              </a:solidFill>
            </a:endParaRPr>
          </a:p>
        </p:txBody>
      </p:sp>
    </p:spTree>
    <p:extLst>
      <p:ext uri="{BB962C8B-B14F-4D97-AF65-F5344CB8AC3E}">
        <p14:creationId xmlns:p14="http://schemas.microsoft.com/office/powerpoint/2010/main" val="1425918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AutoShape 5" descr="Image result for eastling kent"/>
          <p:cNvSpPr>
            <a:spLocks noChangeAspect="1" noChangeArrowheads="1"/>
          </p:cNvSpPr>
          <p:nvPr/>
        </p:nvSpPr>
        <p:spPr bwMode="auto">
          <a:xfrm>
            <a:off x="1682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800">
              <a:latin typeface="Arial Black" pitchFamily="34" charset="0"/>
            </a:endParaRPr>
          </a:p>
        </p:txBody>
      </p:sp>
      <p:sp>
        <p:nvSpPr>
          <p:cNvPr id="2" name="Content Placeholder 1"/>
          <p:cNvSpPr>
            <a:spLocks noGrp="1"/>
          </p:cNvSpPr>
          <p:nvPr>
            <p:ph/>
          </p:nvPr>
        </p:nvSpPr>
        <p:spPr>
          <a:xfrm>
            <a:off x="19843" y="187631"/>
            <a:ext cx="9104313" cy="5933206"/>
          </a:xfrm>
          <a:ln w="38100"/>
          <a:effectLst>
            <a:outerShdw blurRad="50800" dist="38100" dir="2700000" algn="tl" rotWithShape="0">
              <a:prstClr val="black">
                <a:alpha val="40000"/>
              </a:prstClr>
            </a:outerShdw>
          </a:effectLst>
        </p:spPr>
        <p:txBody>
          <a:bodyPr/>
          <a:lstStyle/>
          <a:p>
            <a:pPr algn="ctr" eaLnBrk="1" hangingPunct="1">
              <a:spcBef>
                <a:spcPct val="0"/>
              </a:spcBef>
              <a:buFontTx/>
              <a:buNone/>
              <a:defRPr/>
            </a:pPr>
            <a:r>
              <a:rPr lang="en-GB" altLang="en-US" sz="6000" b="1" dirty="0" smtClean="0">
                <a:ln w="18000">
                  <a:noFill/>
                  <a:prstDash val="solid"/>
                  <a:miter lim="800000"/>
                </a:ln>
                <a:solidFill>
                  <a:srgbClr val="C00000"/>
                </a:solidFill>
                <a:effectLst>
                  <a:outerShdw blurRad="25500" dist="23000" dir="7020000" algn="tl">
                    <a:srgbClr val="000000">
                      <a:alpha val="50000"/>
                    </a:srgbClr>
                  </a:outerShdw>
                </a:effectLst>
                <a:latin typeface="Gill Sans MT" panose="020B0502020104020203" pitchFamily="34" charset="0"/>
              </a:rPr>
              <a:t>God is generous</a:t>
            </a:r>
          </a:p>
          <a:p>
            <a:pPr algn="ctr" eaLnBrk="1" hangingPunct="1">
              <a:spcBef>
                <a:spcPct val="0"/>
              </a:spcBef>
              <a:buFontTx/>
              <a:buNone/>
              <a:defRPr/>
            </a:pPr>
            <a:r>
              <a:rPr lang="en-GB" altLang="en-US" sz="6000" b="1" dirty="0" smtClean="0">
                <a:ln w="18000">
                  <a:noFill/>
                  <a:prstDash val="solid"/>
                  <a:miter lim="800000"/>
                </a:ln>
                <a:solidFill>
                  <a:srgbClr val="FFC000"/>
                </a:solidFill>
                <a:effectLst>
                  <a:outerShdw blurRad="25500" dist="23000" dir="7020000" algn="tl">
                    <a:srgbClr val="000000">
                      <a:alpha val="50000"/>
                    </a:srgbClr>
                  </a:outerShdw>
                </a:effectLst>
                <a:latin typeface="Gill Sans MT" panose="020B0502020104020203" pitchFamily="34" charset="0"/>
              </a:rPr>
              <a:t>		</a:t>
            </a:r>
            <a:r>
              <a:rPr lang="en-GB" altLang="en-US" sz="5400" b="1" dirty="0" smtClean="0">
                <a:solidFill>
                  <a:srgbClr val="FFC000"/>
                </a:solidFill>
                <a:latin typeface="Arial Black" pitchFamily="34" charset="0"/>
              </a:rPr>
              <a:t>	</a:t>
            </a:r>
            <a:r>
              <a:rPr lang="en-GB" altLang="en-US" sz="5400" b="1" dirty="0" smtClean="0">
                <a:solidFill>
                  <a:srgbClr val="FF0000"/>
                </a:solidFill>
                <a:latin typeface="Arial Black" pitchFamily="34" charset="0"/>
              </a:rPr>
              <a:t>  	  </a:t>
            </a:r>
          </a:p>
          <a:p>
            <a:pPr algn="r" eaLnBrk="1" hangingPunct="1">
              <a:spcBef>
                <a:spcPct val="0"/>
              </a:spcBef>
              <a:buFontTx/>
              <a:buNone/>
              <a:defRPr/>
            </a:pPr>
            <a:endParaRPr lang="en-GB" altLang="en-US" sz="5400" b="1" dirty="0" smtClean="0">
              <a:solidFill>
                <a:srgbClr val="C00000"/>
              </a:solidFill>
              <a:latin typeface="Arial Black" pitchFamily="34" charset="0"/>
            </a:endParaRPr>
          </a:p>
          <a:p>
            <a:pPr algn="ctr" eaLnBrk="1" hangingPunct="1">
              <a:spcBef>
                <a:spcPct val="0"/>
              </a:spcBef>
              <a:buFontTx/>
              <a:buNone/>
              <a:defRPr/>
            </a:pPr>
            <a:endParaRPr lang="en-GB" altLang="en-US" sz="5400" dirty="0" smtClean="0">
              <a:solidFill>
                <a:srgbClr val="C00000"/>
              </a:solidFill>
              <a:latin typeface="Arial Black" pitchFamily="34" charset="0"/>
            </a:endParaRPr>
          </a:p>
          <a:p>
            <a:pPr marL="0" indent="0">
              <a:buFontTx/>
              <a:buNone/>
              <a:defRPr/>
            </a:pPr>
            <a:endParaRPr lang="en-GB" altLang="en-US" sz="5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900" y="1340768"/>
            <a:ext cx="5918200" cy="5232400"/>
          </a:xfrm>
          <a:prstGeom prst="rect">
            <a:avLst/>
          </a:prstGeom>
          <a:ln>
            <a:solidFill>
              <a:srgbClr val="CC0000"/>
            </a:solidFill>
          </a:ln>
        </p:spPr>
      </p:pic>
    </p:spTree>
    <p:extLst>
      <p:ext uri="{BB962C8B-B14F-4D97-AF65-F5344CB8AC3E}">
        <p14:creationId xmlns:p14="http://schemas.microsoft.com/office/powerpoint/2010/main" val="3115138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endParaRPr lang="en-US" altLang="en-US" smtClean="0"/>
          </a:p>
        </p:txBody>
      </p:sp>
      <p:sp>
        <p:nvSpPr>
          <p:cNvPr id="21507" name="Rectangle 3"/>
          <p:cNvSpPr>
            <a:spLocks noGrp="1" noChangeArrowheads="1"/>
          </p:cNvSpPr>
          <p:nvPr>
            <p:ph type="body" idx="1"/>
          </p:nvPr>
        </p:nvSpPr>
        <p:spPr/>
        <p:txBody>
          <a:bodyPr/>
          <a:lstStyle/>
          <a:p>
            <a:pPr eaLnBrk="1" hangingPunct="1">
              <a:defRPr/>
            </a:pPr>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sers\Liz Mullins\AppData\Local\Microsoft\Windows\Temporary Internet Files\Content.IE5\EUJPYXUH\smiley_with_thumbs_up[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0" y="2565400"/>
            <a:ext cx="62960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p:cNvSpPr txBox="1">
            <a:spLocks noChangeArrowheads="1"/>
          </p:cNvSpPr>
          <p:nvPr/>
        </p:nvSpPr>
        <p:spPr bwMode="auto">
          <a:xfrm>
            <a:off x="223838" y="300038"/>
            <a:ext cx="8669337" cy="16004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8000" dirty="0" smtClean="0">
                <a:latin typeface="Arial Black" pitchFamily="34" charset="0"/>
              </a:rPr>
              <a:t>Thank </a:t>
            </a:r>
            <a:r>
              <a:rPr lang="en-GB" altLang="en-US" sz="8000" dirty="0">
                <a:latin typeface="Arial Black" pitchFamily="34" charset="0"/>
              </a:rPr>
              <a:t>you!</a:t>
            </a:r>
          </a:p>
          <a:p>
            <a:pPr eaLnBrk="1" hangingPunct="1">
              <a:spcBef>
                <a:spcPct val="0"/>
              </a:spcBef>
              <a:buFontTx/>
              <a:buNone/>
            </a:pPr>
            <a:endParaRPr lang="en-GB" altLang="en-US" sz="1800" dirty="0">
              <a:latin typeface="Arial Black"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effectLst>
            <a:outerShdw blurRad="50800" dist="38100" dir="2700000" algn="tl" rotWithShape="0">
              <a:prstClr val="black">
                <a:alpha val="40000"/>
              </a:prstClr>
            </a:outerShdw>
          </a:effectLst>
        </p:spPr>
        <p:txBody>
          <a:bodyPr/>
          <a:lstStyle/>
          <a:p>
            <a:pPr eaLnBrk="1" hangingPunct="1">
              <a:defRPr/>
            </a:pPr>
            <a:r>
              <a:rPr lang="en-GB" altLang="en-US" sz="5400" b="1" dirty="0" smtClean="0">
                <a:solidFill>
                  <a:srgbClr val="CC0000"/>
                </a:solidFill>
                <a:latin typeface="Gill Sans MT" pitchFamily="34" charset="0"/>
              </a:rPr>
              <a:t>What about the money?</a:t>
            </a:r>
            <a:endParaRPr lang="en-US" altLang="en-US" sz="5400" b="1" dirty="0" smtClean="0">
              <a:solidFill>
                <a:srgbClr val="CC0000"/>
              </a:solidFill>
              <a:latin typeface="Gill Sans MT" pitchFamily="34" charset="0"/>
            </a:endParaRPr>
          </a:p>
        </p:txBody>
      </p:sp>
      <p:pic>
        <p:nvPicPr>
          <p:cNvPr id="6147" name="Picture 9" descr="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196975"/>
            <a:ext cx="72009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0304" y="2996952"/>
            <a:ext cx="27495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3"/>
          <p:cNvSpPr>
            <a:spLocks noGrp="1" noChangeArrowheads="1"/>
          </p:cNvSpPr>
          <p:nvPr>
            <p:ph type="body" idx="1"/>
          </p:nvPr>
        </p:nvSpPr>
        <p:spPr>
          <a:xfrm>
            <a:off x="323850" y="333375"/>
            <a:ext cx="8229600" cy="6191250"/>
          </a:xfrm>
          <a:effectLst>
            <a:outerShdw blurRad="50800" dist="38100" dir="2700000" algn="tl" rotWithShape="0">
              <a:prstClr val="black">
                <a:alpha val="40000"/>
              </a:prstClr>
            </a:outerShdw>
          </a:effectLst>
        </p:spPr>
        <p:txBody>
          <a:bodyPr/>
          <a:lstStyle/>
          <a:p>
            <a:pPr eaLnBrk="1" hangingPunct="1">
              <a:buFontTx/>
              <a:buNone/>
              <a:defRPr/>
            </a:pPr>
            <a:r>
              <a:rPr lang="en-GB" altLang="en-US" sz="5400" b="1" dirty="0" smtClean="0">
                <a:solidFill>
                  <a:srgbClr val="C00000"/>
                </a:solidFill>
                <a:latin typeface="Gill Sans MT" pitchFamily="34" charset="0"/>
              </a:rPr>
              <a:t>It will cost</a:t>
            </a:r>
          </a:p>
          <a:p>
            <a:pPr eaLnBrk="1" hangingPunct="1">
              <a:buFontTx/>
              <a:buNone/>
              <a:defRPr/>
            </a:pPr>
            <a:r>
              <a:rPr lang="en-GB" altLang="en-US" sz="5400" b="1" dirty="0" smtClean="0">
                <a:solidFill>
                  <a:srgbClr val="C00000"/>
                </a:solidFill>
                <a:latin typeface="Gill Sans MT" pitchFamily="34" charset="0"/>
              </a:rPr>
              <a:t>£000 to each week </a:t>
            </a:r>
          </a:p>
          <a:p>
            <a:pPr eaLnBrk="1" hangingPunct="1">
              <a:buFontTx/>
              <a:buNone/>
              <a:defRPr/>
            </a:pPr>
            <a:r>
              <a:rPr lang="en-GB" altLang="en-US" sz="5400" b="1" dirty="0" smtClean="0">
                <a:solidFill>
                  <a:srgbClr val="C00000"/>
                </a:solidFill>
                <a:latin typeface="Gill Sans MT" pitchFamily="34" charset="0"/>
              </a:rPr>
              <a:t>to run </a:t>
            </a:r>
          </a:p>
          <a:p>
            <a:pPr eaLnBrk="1" hangingPunct="1">
              <a:buFontTx/>
              <a:buNone/>
              <a:defRPr/>
            </a:pPr>
            <a:r>
              <a:rPr lang="en-GB" altLang="en-US" sz="5400" b="1" dirty="0" smtClean="0">
                <a:solidFill>
                  <a:srgbClr val="C00000"/>
                </a:solidFill>
                <a:latin typeface="Gill Sans MT" pitchFamily="34" charset="0"/>
              </a:rPr>
              <a:t>St Mary’s</a:t>
            </a:r>
          </a:p>
          <a:p>
            <a:pPr eaLnBrk="1" hangingPunct="1">
              <a:buFontTx/>
              <a:buNone/>
              <a:defRPr/>
            </a:pPr>
            <a:r>
              <a:rPr lang="en-GB" altLang="en-US" sz="5400" b="1" dirty="0">
                <a:solidFill>
                  <a:srgbClr val="C00000"/>
                </a:solidFill>
                <a:latin typeface="Gill Sans MT" pitchFamily="34" charset="0"/>
              </a:rPr>
              <a:t>i</a:t>
            </a:r>
            <a:r>
              <a:rPr lang="en-GB" altLang="en-US" sz="5400" b="1" dirty="0" smtClean="0">
                <a:solidFill>
                  <a:srgbClr val="C00000"/>
                </a:solidFill>
                <a:latin typeface="Gill Sans MT" pitchFamily="34" charset="0"/>
              </a:rPr>
              <a:t>n 2020.</a:t>
            </a:r>
          </a:p>
          <a:p>
            <a:pPr eaLnBrk="1" hangingPunct="1">
              <a:buFontTx/>
              <a:buNone/>
              <a:defRPr/>
            </a:pPr>
            <a:endParaRPr lang="en-GB" altLang="en-US" sz="3600" b="1" dirty="0">
              <a:solidFill>
                <a:srgbClr val="C00000"/>
              </a:solidFill>
              <a:latin typeface="Gill Sans MT" pitchFamily="34" charset="0"/>
            </a:endParaRPr>
          </a:p>
          <a:p>
            <a:pPr eaLnBrk="1" hangingPunct="1">
              <a:buFontTx/>
              <a:buNone/>
              <a:defRPr/>
            </a:pPr>
            <a:endParaRPr lang="en-GB" altLang="en-US" sz="3600" b="1" dirty="0" smtClean="0">
              <a:solidFill>
                <a:srgbClr val="C00000"/>
              </a:solidFill>
              <a:latin typeface="Gill Sans MT" pitchFamily="34" charset="0"/>
            </a:endParaRPr>
          </a:p>
          <a:p>
            <a:pPr eaLnBrk="1" hangingPunct="1">
              <a:buFontTx/>
              <a:buNone/>
              <a:defRPr/>
            </a:pPr>
            <a:endParaRPr lang="en-GB" altLang="en-US" sz="3600" b="1" dirty="0" smtClean="0">
              <a:solidFill>
                <a:srgbClr val="002060"/>
              </a:solidFill>
              <a:latin typeface="Gill Sans MT" pitchFamily="34" charset="0"/>
            </a:endParaRPr>
          </a:p>
          <a:p>
            <a:pPr eaLnBrk="1" hangingPunct="1">
              <a:buFontTx/>
              <a:buNone/>
              <a:defRPr/>
            </a:pPr>
            <a:endParaRPr lang="en-GB" altLang="en-US" sz="5400" b="1" dirty="0" smtClean="0">
              <a:solidFill>
                <a:srgbClr val="0070C0"/>
              </a:solidFill>
              <a:latin typeface="Gill Sans M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9"/>
          <p:cNvSpPr txBox="1">
            <a:spLocks noChangeArrowheads="1"/>
          </p:cNvSpPr>
          <p:nvPr/>
        </p:nvSpPr>
        <p:spPr bwMode="auto">
          <a:xfrm>
            <a:off x="179512" y="333375"/>
            <a:ext cx="8712968" cy="101566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GB" altLang="en-US" sz="6000" b="1" dirty="0" smtClean="0">
                <a:solidFill>
                  <a:srgbClr val="003366"/>
                </a:solidFill>
                <a:latin typeface="Gill Sans MT" pitchFamily="34" charset="0"/>
                <a:cs typeface="+mn-cs"/>
              </a:rPr>
              <a:t>Here’s where it goes …</a:t>
            </a:r>
            <a:endParaRPr lang="en-US" altLang="en-US" sz="6000" b="1" dirty="0" smtClean="0">
              <a:solidFill>
                <a:srgbClr val="003366"/>
              </a:solidFill>
              <a:latin typeface="Gill Sans MT" pitchFamily="34" charset="0"/>
              <a:cs typeface="+mn-cs"/>
            </a:endParaRPr>
          </a:p>
        </p:txBody>
      </p:sp>
      <p:sp>
        <p:nvSpPr>
          <p:cNvPr id="2" name="Text Placeholder 1"/>
          <p:cNvSpPr>
            <a:spLocks noGrp="1"/>
          </p:cNvSpPr>
          <p:nvPr>
            <p:ph type="body" sz="half" idx="1"/>
          </p:nvPr>
        </p:nvSpPr>
        <p:spPr>
          <a:xfrm>
            <a:off x="179512" y="1556792"/>
            <a:ext cx="8291513" cy="4525963"/>
          </a:xfrm>
        </p:spPr>
        <p:txBody>
          <a:bodyPr/>
          <a:lstStyle/>
          <a:p>
            <a:pPr marL="0" indent="0">
              <a:buFontTx/>
              <a:buNone/>
              <a:defRPr/>
            </a:pPr>
            <a:r>
              <a:rPr lang="en-GB" sz="3600" b="1" dirty="0">
                <a:latin typeface="Gill Sans MT" panose="020B0502020104020203" pitchFamily="34" charset="0"/>
              </a:rPr>
              <a:t>Clergy </a:t>
            </a:r>
            <a:r>
              <a:rPr lang="en-GB" sz="3600" b="1" dirty="0" smtClean="0">
                <a:latin typeface="Gill Sans MT" panose="020B0502020104020203" pitchFamily="34" charset="0"/>
              </a:rPr>
              <a:t>expenses	£</a:t>
            </a:r>
            <a:r>
              <a:rPr lang="en-US" sz="3600" b="1" dirty="0">
                <a:latin typeface="Gill Sans MT" panose="020B0502020104020203" pitchFamily="34" charset="0"/>
              </a:rPr>
              <a:t>000</a:t>
            </a:r>
          </a:p>
          <a:p>
            <a:pPr marL="0" indent="0">
              <a:buFontTx/>
              <a:buNone/>
              <a:defRPr/>
            </a:pPr>
            <a:r>
              <a:rPr lang="en-US" sz="3600" b="1" dirty="0" smtClean="0">
                <a:latin typeface="Gill Sans MT" panose="020B0502020104020203" pitchFamily="34" charset="0"/>
              </a:rPr>
              <a:t>Insurance		£</a:t>
            </a:r>
            <a:r>
              <a:rPr lang="en-US" sz="3600" b="1" dirty="0">
                <a:latin typeface="Gill Sans MT" panose="020B0502020104020203" pitchFamily="34" charset="0"/>
              </a:rPr>
              <a:t>000</a:t>
            </a:r>
          </a:p>
          <a:p>
            <a:pPr marL="0" indent="0">
              <a:buFontTx/>
              <a:buNone/>
              <a:defRPr/>
            </a:pPr>
            <a:r>
              <a:rPr lang="en-US" sz="3600" b="1" dirty="0" smtClean="0">
                <a:latin typeface="Gill Sans MT" panose="020B0502020104020203" pitchFamily="34" charset="0"/>
              </a:rPr>
              <a:t>Services</a:t>
            </a:r>
            <a:r>
              <a:rPr lang="en-US" sz="3600" b="1" dirty="0">
                <a:latin typeface="Gill Sans MT" panose="020B0502020104020203" pitchFamily="34" charset="0"/>
              </a:rPr>
              <a:t>	</a:t>
            </a:r>
            <a:r>
              <a:rPr lang="en-US" sz="3600" b="1" dirty="0" smtClean="0">
                <a:latin typeface="Gill Sans MT" panose="020B0502020104020203" pitchFamily="34" charset="0"/>
              </a:rPr>
              <a:t>		£</a:t>
            </a:r>
            <a:r>
              <a:rPr lang="en-US" sz="3600" b="1" dirty="0">
                <a:latin typeface="Gill Sans MT" panose="020B0502020104020203" pitchFamily="34" charset="0"/>
              </a:rPr>
              <a:t>000</a:t>
            </a:r>
          </a:p>
          <a:p>
            <a:pPr marL="0" indent="0">
              <a:buFontTx/>
              <a:buNone/>
              <a:defRPr/>
            </a:pPr>
            <a:r>
              <a:rPr lang="en-US" sz="3600" b="1" dirty="0" smtClean="0">
                <a:latin typeface="Gill Sans MT" panose="020B0502020104020203" pitchFamily="34" charset="0"/>
              </a:rPr>
              <a:t>Utilities			£000</a:t>
            </a:r>
            <a:endParaRPr lang="en-US" sz="3600" b="1" dirty="0">
              <a:latin typeface="Gill Sans MT" panose="020B0502020104020203" pitchFamily="34" charset="0"/>
            </a:endParaRPr>
          </a:p>
          <a:p>
            <a:pPr marL="0" indent="0">
              <a:buFontTx/>
              <a:buNone/>
              <a:defRPr/>
            </a:pPr>
            <a:r>
              <a:rPr lang="en-US" sz="3600" b="1" dirty="0" smtClean="0">
                <a:latin typeface="Gill Sans MT" panose="020B0502020104020203" pitchFamily="34" charset="0"/>
              </a:rPr>
              <a:t>Parish Share</a:t>
            </a:r>
            <a:r>
              <a:rPr lang="en-US" sz="3600" b="1" dirty="0">
                <a:latin typeface="Gill Sans MT" panose="020B0502020104020203" pitchFamily="34" charset="0"/>
              </a:rPr>
              <a:t>		</a:t>
            </a:r>
            <a:r>
              <a:rPr lang="en-US" sz="3600" b="1" dirty="0" smtClean="0">
                <a:latin typeface="Gill Sans MT" panose="020B0502020104020203" pitchFamily="34" charset="0"/>
              </a:rPr>
              <a:t>£000</a:t>
            </a:r>
            <a:endParaRPr lang="en-US" sz="3600" b="1" dirty="0">
              <a:latin typeface="Gill Sans MT" panose="020B0502020104020203" pitchFamily="34" charset="0"/>
            </a:endParaRPr>
          </a:p>
          <a:p>
            <a:pPr marL="0" indent="0">
              <a:buFontTx/>
              <a:buNone/>
              <a:defRPr/>
            </a:pPr>
            <a:r>
              <a:rPr lang="en-GB" sz="3600" b="1" dirty="0" smtClean="0">
                <a:latin typeface="Gill Sans MT" panose="020B0502020104020203" pitchFamily="34" charset="0"/>
              </a:rPr>
              <a:t>	</a:t>
            </a:r>
            <a:endParaRPr lang="en-GB" sz="3600" b="1" dirty="0">
              <a:latin typeface="Gill Sans MT" panose="020B05020201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9483" y="2420888"/>
            <a:ext cx="3778478" cy="4437112"/>
          </a:xfrm>
          <a:prstGeom prst="rect">
            <a:avLst/>
          </a:prstGeom>
          <a:ln w="9525">
            <a:solidFill>
              <a:srgbClr val="C0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xmlns="" id="{1C95C8DA-F326-4C55-B884-A662E4B26F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833" b="15400"/>
          <a:stretch/>
        </p:blipFill>
        <p:spPr>
          <a:xfrm>
            <a:off x="2384226" y="776193"/>
            <a:ext cx="6260899" cy="5166514"/>
          </a:xfrm>
          <a:prstGeom prst="rect">
            <a:avLst/>
          </a:prstGeom>
        </p:spPr>
      </p:pic>
      <p:sp>
        <p:nvSpPr>
          <p:cNvPr id="2" name="Title 1">
            <a:extLst>
              <a:ext uri="{FF2B5EF4-FFF2-40B4-BE49-F238E27FC236}">
                <a16:creationId xmlns:a16="http://schemas.microsoft.com/office/drawing/2014/main" xmlns="" id="{D16DB837-0168-41A4-B159-D6A68A1A6CBD}"/>
              </a:ext>
            </a:extLst>
          </p:cNvPr>
          <p:cNvSpPr>
            <a:spLocks noGrp="1"/>
          </p:cNvSpPr>
          <p:nvPr>
            <p:ph type="title"/>
          </p:nvPr>
        </p:nvSpPr>
        <p:spPr>
          <a:xfrm>
            <a:off x="305842" y="121667"/>
            <a:ext cx="8228707" cy="952128"/>
          </a:xfrm>
        </p:spPr>
        <p:txBody>
          <a:bodyPr/>
          <a:lstStyle/>
          <a:p>
            <a:pPr algn="l"/>
            <a:r>
              <a:rPr lang="en-GB" sz="28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How is your money spent?</a:t>
            </a:r>
          </a:p>
        </p:txBody>
      </p:sp>
      <p:cxnSp>
        <p:nvCxnSpPr>
          <p:cNvPr id="8" name="Straight Connector 7">
            <a:extLst>
              <a:ext uri="{FF2B5EF4-FFF2-40B4-BE49-F238E27FC236}">
                <a16:creationId xmlns:a16="http://schemas.microsoft.com/office/drawing/2014/main" xmlns="" id="{14609C7B-901F-44A1-840A-BC3F6856B446}"/>
              </a:ext>
            </a:extLst>
          </p:cNvPr>
          <p:cNvCxnSpPr>
            <a:cxnSpLocks/>
          </p:cNvCxnSpPr>
          <p:nvPr/>
        </p:nvCxnSpPr>
        <p:spPr>
          <a:xfrm flipV="1">
            <a:off x="292448" y="915294"/>
            <a:ext cx="4190256" cy="2233"/>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10" name="Picture 9" descr="A close up of a sign&#10;&#10;Description automatically generated">
            <a:extLst>
              <a:ext uri="{FF2B5EF4-FFF2-40B4-BE49-F238E27FC236}">
                <a16:creationId xmlns:a16="http://schemas.microsoft.com/office/drawing/2014/main" xmlns="" id="{E59E536E-8218-4863-8BA3-8D32DA0981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810" y="6124182"/>
            <a:ext cx="1440636" cy="464409"/>
          </a:xfrm>
          <a:prstGeom prst="rect">
            <a:avLst/>
          </a:prstGeom>
        </p:spPr>
      </p:pic>
      <p:pic>
        <p:nvPicPr>
          <p:cNvPr id="11" name="Picture 10">
            <a:extLst>
              <a:ext uri="{FF2B5EF4-FFF2-40B4-BE49-F238E27FC236}">
                <a16:creationId xmlns:a16="http://schemas.microsoft.com/office/drawing/2014/main" xmlns="" id="{6F7AF4AC-50B6-47CD-B040-91783F4691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5915" y="6058772"/>
            <a:ext cx="2133667" cy="497114"/>
          </a:xfrm>
          <a:prstGeom prst="rect">
            <a:avLst/>
          </a:prstGeom>
        </p:spPr>
      </p:pic>
    </p:spTree>
    <p:extLst>
      <p:ext uri="{BB962C8B-B14F-4D97-AF65-F5344CB8AC3E}">
        <p14:creationId xmlns:p14="http://schemas.microsoft.com/office/powerpoint/2010/main" val="1420130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76238" y="1556792"/>
            <a:ext cx="8767762" cy="4986337"/>
          </a:xfrm>
        </p:spPr>
        <p:txBody>
          <a:bodyPr/>
          <a:lstStyle/>
          <a:p>
            <a:pPr marL="0" indent="0">
              <a:buFontTx/>
              <a:buNone/>
              <a:defRPr/>
            </a:pPr>
            <a:r>
              <a:rPr lang="en-US" altLang="en-US" sz="5400" b="1" baseline="30000" dirty="0" smtClean="0">
                <a:latin typeface="Gill Sans MT" pitchFamily="34" charset="0"/>
              </a:rPr>
              <a:t>Giving			£000</a:t>
            </a:r>
          </a:p>
          <a:p>
            <a:pPr marL="0" indent="0">
              <a:buFontTx/>
              <a:buNone/>
              <a:defRPr/>
            </a:pPr>
            <a:r>
              <a:rPr lang="en-US" altLang="en-US" sz="5400" b="1" baseline="30000" dirty="0" smtClean="0">
                <a:latin typeface="Gill Sans MT" pitchFamily="34" charset="0"/>
              </a:rPr>
              <a:t>Gift Aid/interest	£000</a:t>
            </a:r>
          </a:p>
          <a:p>
            <a:pPr marL="0" indent="0">
              <a:buFontTx/>
              <a:buNone/>
              <a:defRPr/>
            </a:pPr>
            <a:r>
              <a:rPr lang="en-US" altLang="en-US" sz="5400" b="1" baseline="30000" dirty="0" smtClean="0">
                <a:latin typeface="Gill Sans MT" pitchFamily="34" charset="0"/>
              </a:rPr>
              <a:t>Fundraising		£000</a:t>
            </a:r>
          </a:p>
          <a:p>
            <a:pPr marL="0" indent="0">
              <a:buFontTx/>
              <a:buNone/>
              <a:defRPr/>
            </a:pPr>
            <a:r>
              <a:rPr lang="en-US" altLang="en-US" sz="5400" b="1" baseline="30000" dirty="0" smtClean="0">
                <a:latin typeface="Gill Sans MT" pitchFamily="34" charset="0"/>
              </a:rPr>
              <a:t>Fees/hires		£000</a:t>
            </a:r>
            <a:endParaRPr lang="en-GB" altLang="en-US" sz="5400" b="1" baseline="30000" dirty="0" smtClean="0">
              <a:latin typeface="Gill Sans MT" pitchFamily="34" charset="0"/>
            </a:endParaRPr>
          </a:p>
          <a:p>
            <a:pPr marL="0" indent="0">
              <a:buFontTx/>
              <a:buNone/>
              <a:defRPr/>
            </a:pPr>
            <a:r>
              <a:rPr lang="en-GB" altLang="en-US" sz="5400" b="1" baseline="30000" dirty="0" smtClean="0">
                <a:solidFill>
                  <a:srgbClr val="C00000"/>
                </a:solidFill>
                <a:latin typeface="Gill Sans MT" pitchFamily="34" charset="0"/>
              </a:rPr>
              <a:t>Total		</a:t>
            </a:r>
            <a:r>
              <a:rPr lang="en-GB" altLang="en-US" sz="5400" b="1" dirty="0" smtClean="0">
                <a:solidFill>
                  <a:srgbClr val="C00000"/>
                </a:solidFill>
                <a:latin typeface="Gill Sans MT" pitchFamily="34" charset="0"/>
              </a:rPr>
              <a:t>	</a:t>
            </a:r>
            <a:r>
              <a:rPr lang="en-GB" altLang="en-US" sz="5400" b="1" baseline="30000" dirty="0" smtClean="0">
                <a:solidFill>
                  <a:srgbClr val="C00000"/>
                </a:solidFill>
                <a:latin typeface="Gill Sans MT" pitchFamily="34" charset="0"/>
              </a:rPr>
              <a:t>£000</a:t>
            </a:r>
            <a:endParaRPr lang="en-GB" altLang="en-US" sz="4800" b="1" dirty="0" smtClean="0">
              <a:solidFill>
                <a:srgbClr val="C00000"/>
              </a:solidFill>
              <a:latin typeface="Gill Sans MT" pitchFamily="34" charset="0"/>
            </a:endParaRPr>
          </a:p>
          <a:p>
            <a:pPr marL="0" indent="0" eaLnBrk="1" hangingPunct="1">
              <a:buFontTx/>
              <a:buNone/>
              <a:defRPr/>
            </a:pPr>
            <a:r>
              <a:rPr lang="en-GB" altLang="en-US" sz="4800" b="1" dirty="0" smtClean="0">
                <a:latin typeface="Gill Sans MT" pitchFamily="34" charset="0"/>
              </a:rPr>
              <a:t>						</a:t>
            </a:r>
            <a:endParaRPr lang="en-US" altLang="en-US" sz="4800" b="1" dirty="0" smtClean="0">
              <a:latin typeface="Gill Sans MT" pitchFamily="34" charset="0"/>
            </a:endParaRPr>
          </a:p>
        </p:txBody>
      </p:sp>
      <p:sp>
        <p:nvSpPr>
          <p:cNvPr id="10243" name="TextBox 1"/>
          <p:cNvSpPr txBox="1">
            <a:spLocks noChangeArrowheads="1"/>
          </p:cNvSpPr>
          <p:nvPr/>
        </p:nvSpPr>
        <p:spPr bwMode="auto">
          <a:xfrm>
            <a:off x="179388" y="252413"/>
            <a:ext cx="8856662" cy="9239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5400" b="1" dirty="0">
                <a:solidFill>
                  <a:srgbClr val="7030A0"/>
                </a:solidFill>
                <a:latin typeface="Gill Sans MT" pitchFamily="34" charset="0"/>
                <a:cs typeface="Tahoma" pitchFamily="34" charset="0"/>
              </a:rPr>
              <a:t>Where did it come from?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276" y="1176338"/>
            <a:ext cx="3028724" cy="5681662"/>
          </a:xfrm>
          <a:prstGeom prst="rect">
            <a:avLst/>
          </a:prstGeom>
          <a:ln w="9525">
            <a:solidFill>
              <a:srgbClr val="CC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38101"/>
            <a:ext cx="8856984" cy="1143000"/>
          </a:xfrm>
          <a:effectLst>
            <a:outerShdw blurRad="50800" dist="38100" dir="2700000" algn="tl" rotWithShape="0">
              <a:prstClr val="black">
                <a:alpha val="40000"/>
              </a:prstClr>
            </a:outerShdw>
          </a:effectLst>
        </p:spPr>
        <p:txBody>
          <a:bodyPr/>
          <a:lstStyle/>
          <a:p>
            <a:r>
              <a:rPr lang="en-GB" altLang="en-US" sz="5600" b="1" dirty="0">
                <a:solidFill>
                  <a:srgbClr val="C00000"/>
                </a:solidFill>
                <a:latin typeface="Gill Sans MT" pitchFamily="34" charset="0"/>
              </a:rPr>
              <a:t>What about our money?</a:t>
            </a:r>
            <a:r>
              <a:rPr lang="en-GB" altLang="en-US" sz="5400" b="1" dirty="0">
                <a:solidFill>
                  <a:srgbClr val="C00000"/>
                </a:solidFill>
                <a:latin typeface="Gill Sans MT" pitchFamily="34" charset="0"/>
              </a:rPr>
              <a:t/>
            </a:r>
            <a:br>
              <a:rPr lang="en-GB" altLang="en-US" sz="5400" b="1" dirty="0">
                <a:solidFill>
                  <a:srgbClr val="C00000"/>
                </a:solidFill>
                <a:latin typeface="Gill Sans MT" pitchFamily="34" charset="0"/>
              </a:rPr>
            </a:br>
            <a:endParaRPr lang="en-GB" sz="5400" dirty="0">
              <a:solidFill>
                <a:srgbClr val="C00000"/>
              </a:solidFill>
            </a:endParaRPr>
          </a:p>
        </p:txBody>
      </p:sp>
      <p:pic>
        <p:nvPicPr>
          <p:cNvPr id="4098" name="Picture 2" descr="C:\Users\emullins\AppData\Local\Microsoft\Windows\INetCache\IE\DXBPK1MT\billy-graha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990725"/>
            <a:ext cx="6269437"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879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20792</TotalTime>
  <Words>1367</Words>
  <Application>Microsoft Office PowerPoint</Application>
  <PresentationFormat>On-screen Show (4:3)</PresentationFormat>
  <Paragraphs>162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PowerPoint Presentation</vt:lpstr>
      <vt:lpstr>PowerPoint Presentation</vt:lpstr>
      <vt:lpstr>PowerPoint Presentation</vt:lpstr>
      <vt:lpstr>What about the money?</vt:lpstr>
      <vt:lpstr>PowerPoint Presentation</vt:lpstr>
      <vt:lpstr>PowerPoint Presentation</vt:lpstr>
      <vt:lpstr>How is your money spent?</vt:lpstr>
      <vt:lpstr>PowerPoint Presentation</vt:lpstr>
      <vt:lpstr>What about our money? </vt:lpstr>
      <vt:lpstr>PowerPoint Presentation</vt:lpstr>
      <vt:lpstr>PRIORITY </vt:lpstr>
      <vt:lpstr>PLANNED</vt:lpstr>
      <vt:lpstr>PROPORTION</vt:lpstr>
      <vt:lpstr>What we give is between us and God</vt:lpstr>
      <vt:lpstr>PowerPoint Presentation</vt:lpstr>
      <vt:lpstr>PowerPoint Presentation</vt:lpstr>
      <vt:lpstr>PowerPoint Presentation</vt:lpstr>
      <vt:lpstr>Please complete the response form by 16 December</vt:lpstr>
      <vt:lpstr>PowerPoint Presentation</vt:lpstr>
      <vt:lpstr>PowerPoint Presentation</vt:lpstr>
    </vt:vector>
  </TitlesOfParts>
  <Company>Canterbury Diocesan Board of Finance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Liz Marsh</dc:creator>
  <cp:lastModifiedBy>Liz Mullins</cp:lastModifiedBy>
  <cp:revision>302</cp:revision>
  <cp:lastPrinted>2018-11-06T11:57:48Z</cp:lastPrinted>
  <dcterms:created xsi:type="dcterms:W3CDTF">2006-11-10T11:18:38Z</dcterms:created>
  <dcterms:modified xsi:type="dcterms:W3CDTF">2020-06-08T14:25:37Z</dcterms:modified>
</cp:coreProperties>
</file>