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Lst>
  <p:notesMasterIdLst>
    <p:notesMasterId r:id="rId41"/>
  </p:notesMasterIdLst>
  <p:sldIdLst>
    <p:sldId id="282" r:id="rId3"/>
    <p:sldId id="264" r:id="rId4"/>
    <p:sldId id="265" r:id="rId5"/>
    <p:sldId id="266" r:id="rId6"/>
    <p:sldId id="267" r:id="rId7"/>
    <p:sldId id="268" r:id="rId8"/>
    <p:sldId id="269" r:id="rId9"/>
    <p:sldId id="270" r:id="rId10"/>
    <p:sldId id="271"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11" r:id="rId32"/>
    <p:sldId id="312" r:id="rId33"/>
    <p:sldId id="303" r:id="rId34"/>
    <p:sldId id="304" r:id="rId35"/>
    <p:sldId id="305" r:id="rId36"/>
    <p:sldId id="306" r:id="rId37"/>
    <p:sldId id="309" r:id="rId38"/>
    <p:sldId id="310" r:id="rId39"/>
    <p:sldId id="307"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2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5"/>
    <p:restoredTop sz="60684" autoAdjust="0"/>
  </p:normalViewPr>
  <p:slideViewPr>
    <p:cSldViewPr>
      <p:cViewPr varScale="1">
        <p:scale>
          <a:sx n="38" d="100"/>
          <a:sy n="38" d="100"/>
        </p:scale>
        <p:origin x="1492"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1A8DB1-9F5D-4132-84DA-154BDA74F55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0BACBAB9-0E8D-4D58-A1BA-249686C42A1D}">
      <dgm:prSet phldrT="[Text]" custT="1"/>
      <dgm:spPr>
        <a:xfrm>
          <a:off x="1602904" y="50729"/>
          <a:ext cx="3448056" cy="1371197"/>
        </a:xfrm>
        <a:prstGeom prst="rect">
          <a:avLst/>
        </a:prstGeom>
        <a:solidFill>
          <a:srgbClr val="29973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 lastClr="FFFFFF"/>
              </a:solidFill>
              <a:latin typeface="Century Gothic" panose="020B0502020202020204" pitchFamily="34" charset="0"/>
              <a:ea typeface="+mn-ea"/>
              <a:cs typeface="+mn-cs"/>
            </a:rPr>
            <a:t>Determining </a:t>
          </a:r>
          <a:br>
            <a:rPr lang="en-GB" sz="2000" dirty="0">
              <a:solidFill>
                <a:sysClr val="window" lastClr="FFFFFF"/>
              </a:solidFill>
              <a:latin typeface="Century Gothic" panose="020B0502020202020204" pitchFamily="34" charset="0"/>
              <a:ea typeface="+mn-ea"/>
              <a:cs typeface="+mn-cs"/>
            </a:rPr>
          </a:br>
          <a:r>
            <a:rPr lang="en-GB" sz="2000" dirty="0">
              <a:solidFill>
                <a:sysClr val="window" lastClr="FFFFFF"/>
              </a:solidFill>
              <a:latin typeface="Century Gothic" panose="020B0502020202020204" pitchFamily="34" charset="0"/>
              <a:ea typeface="+mn-ea"/>
              <a:cs typeface="+mn-cs"/>
            </a:rPr>
            <a:t>Your </a:t>
          </a:r>
          <a:r>
            <a:rPr lang="en-GB" sz="2000" b="1" dirty="0">
              <a:solidFill>
                <a:sysClr val="window" lastClr="FFFFFF"/>
              </a:solidFill>
              <a:latin typeface="Century Gothic" panose="020B0502020202020204" pitchFamily="34" charset="0"/>
              <a:ea typeface="+mn-ea"/>
              <a:cs typeface="+mn-cs"/>
            </a:rPr>
            <a:t>Entitlements</a:t>
          </a:r>
          <a:endParaRPr lang="en-GB" sz="2000" dirty="0">
            <a:solidFill>
              <a:sysClr val="window" lastClr="FFFFFF"/>
            </a:solidFill>
            <a:latin typeface="Century Gothic" panose="020B0502020202020204" pitchFamily="34" charset="0"/>
            <a:ea typeface="+mn-ea"/>
            <a:cs typeface="+mn-cs"/>
          </a:endParaRPr>
        </a:p>
      </dgm:t>
    </dgm:pt>
    <dgm:pt modelId="{AE0EB89C-B838-4009-9B73-04D2B551508D}" type="parTrans" cxnId="{E572EBC7-3707-4029-AAF1-DC33D1414041}">
      <dgm:prSet/>
      <dgm:spPr/>
      <dgm:t>
        <a:bodyPr/>
        <a:lstStyle/>
        <a:p>
          <a:endParaRPr lang="en-GB"/>
        </a:p>
      </dgm:t>
    </dgm:pt>
    <dgm:pt modelId="{1A039FF5-6C93-438D-A0F0-2A4A6B78C140}" type="sibTrans" cxnId="{E572EBC7-3707-4029-AAF1-DC33D1414041}">
      <dgm:prSet/>
      <dgm:spPr/>
      <dgm:t>
        <a:bodyPr/>
        <a:lstStyle/>
        <a:p>
          <a:endParaRPr lang="en-GB"/>
        </a:p>
      </dgm:t>
    </dgm:pt>
    <dgm:pt modelId="{A3B48767-20BA-4B02-AB6E-D35B41775534}">
      <dgm:prSet phldrT="[Text]" custT="1"/>
      <dgm:spPr>
        <a:xfrm>
          <a:off x="5722624" y="46302"/>
          <a:ext cx="3448056" cy="1371197"/>
        </a:xfrm>
        <a:prstGeom prst="rect">
          <a:avLst/>
        </a:prstGeom>
        <a:solidFill>
          <a:srgbClr val="F0404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 lastClr="FFFFFF"/>
              </a:solidFill>
              <a:latin typeface="Century Gothic" panose="020B0502020202020204" pitchFamily="34" charset="0"/>
              <a:ea typeface="+mn-ea"/>
              <a:cs typeface="+mn-cs"/>
            </a:rPr>
            <a:t>Applying for </a:t>
          </a:r>
          <a:r>
            <a:rPr lang="en-GB" sz="2000" b="1" dirty="0">
              <a:solidFill>
                <a:sysClr val="window" lastClr="FFFFFF"/>
              </a:solidFill>
              <a:latin typeface="Century Gothic" panose="020B0502020202020204" pitchFamily="34" charset="0"/>
              <a:ea typeface="+mn-ea"/>
              <a:cs typeface="+mn-cs"/>
            </a:rPr>
            <a:t>Sick Pay </a:t>
          </a:r>
          <a:r>
            <a:rPr lang="en-GB" sz="2000" dirty="0">
              <a:solidFill>
                <a:sysClr val="window" lastClr="FFFFFF"/>
              </a:solidFill>
              <a:latin typeface="Century Gothic" panose="020B0502020202020204" pitchFamily="34" charset="0"/>
              <a:ea typeface="+mn-ea"/>
              <a:cs typeface="+mn-cs"/>
            </a:rPr>
            <a:t>&amp;/or </a:t>
          </a:r>
          <a:r>
            <a:rPr lang="en-GB" sz="2000" b="1" dirty="0">
              <a:solidFill>
                <a:sysClr val="window" lastClr="FFFFFF"/>
              </a:solidFill>
              <a:latin typeface="Century Gothic" panose="020B0502020202020204" pitchFamily="34" charset="0"/>
              <a:ea typeface="+mn-ea"/>
              <a:cs typeface="+mn-cs"/>
            </a:rPr>
            <a:t>Universal Credit</a:t>
          </a:r>
          <a:endParaRPr lang="en-GB" sz="2000" dirty="0">
            <a:solidFill>
              <a:sysClr val="window" lastClr="FFFFFF"/>
            </a:solidFill>
            <a:latin typeface="Century Gothic" panose="020B0502020202020204" pitchFamily="34" charset="0"/>
            <a:ea typeface="+mn-ea"/>
            <a:cs typeface="+mn-cs"/>
          </a:endParaRPr>
        </a:p>
      </dgm:t>
    </dgm:pt>
    <dgm:pt modelId="{5CE0B34D-EFCD-4A3A-977C-AF58DB5A3DDC}" type="parTrans" cxnId="{602CD1E7-E515-4690-9BE7-3FF517BEBE29}">
      <dgm:prSet/>
      <dgm:spPr/>
      <dgm:t>
        <a:bodyPr/>
        <a:lstStyle/>
        <a:p>
          <a:endParaRPr lang="en-GB"/>
        </a:p>
      </dgm:t>
    </dgm:pt>
    <dgm:pt modelId="{CABF20FB-FEB5-4523-8B54-AADDAFD7292B}" type="sibTrans" cxnId="{602CD1E7-E515-4690-9BE7-3FF517BEBE29}">
      <dgm:prSet/>
      <dgm:spPr/>
      <dgm:t>
        <a:bodyPr/>
        <a:lstStyle/>
        <a:p>
          <a:endParaRPr lang="en-GB"/>
        </a:p>
      </dgm:t>
    </dgm:pt>
    <dgm:pt modelId="{AB45A434-33DF-45EC-8422-1EEA41AB019D}">
      <dgm:prSet phldrT="[Text]" custT="1"/>
      <dgm:spPr>
        <a:xfrm>
          <a:off x="1649706" y="1714611"/>
          <a:ext cx="3448056" cy="1371197"/>
        </a:xfrm>
        <a:prstGeom prst="rect">
          <a:avLst/>
        </a:prstGeom>
        <a:solidFill>
          <a:srgbClr val="46C7E1"/>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Text" lastClr="000000"/>
              </a:solidFill>
              <a:latin typeface="Century Gothic" panose="020B0502020202020204" pitchFamily="34" charset="0"/>
              <a:ea typeface="+mn-ea"/>
              <a:cs typeface="+mn-cs"/>
            </a:rPr>
            <a:t>Considering </a:t>
          </a:r>
          <a:br>
            <a:rPr lang="en-GB" sz="2000" dirty="0">
              <a:solidFill>
                <a:sysClr val="windowText" lastClr="000000"/>
              </a:solidFill>
              <a:latin typeface="Century Gothic" panose="020B0502020202020204" pitchFamily="34" charset="0"/>
              <a:ea typeface="+mn-ea"/>
              <a:cs typeface="+mn-cs"/>
            </a:rPr>
          </a:br>
          <a:r>
            <a:rPr lang="en-GB" sz="2000" b="1" dirty="0">
              <a:solidFill>
                <a:sysClr val="windowText" lastClr="000000"/>
              </a:solidFill>
              <a:latin typeface="Century Gothic" panose="020B0502020202020204" pitchFamily="34" charset="0"/>
              <a:ea typeface="+mn-ea"/>
              <a:cs typeface="+mn-cs"/>
            </a:rPr>
            <a:t>Additional Employment</a:t>
          </a:r>
          <a:endParaRPr lang="en-GB" sz="2000" dirty="0">
            <a:solidFill>
              <a:sysClr val="windowText" lastClr="000000"/>
            </a:solidFill>
            <a:latin typeface="Century Gothic" panose="020B0502020202020204" pitchFamily="34" charset="0"/>
            <a:ea typeface="+mn-ea"/>
            <a:cs typeface="+mn-cs"/>
          </a:endParaRPr>
        </a:p>
      </dgm:t>
    </dgm:pt>
    <dgm:pt modelId="{5915E931-F178-427E-82C5-6BB789AAFB1E}" type="parTrans" cxnId="{208A0E9F-327C-40A3-8729-6C5FDEE45B3D}">
      <dgm:prSet/>
      <dgm:spPr/>
      <dgm:t>
        <a:bodyPr/>
        <a:lstStyle/>
        <a:p>
          <a:endParaRPr lang="en-GB"/>
        </a:p>
      </dgm:t>
    </dgm:pt>
    <dgm:pt modelId="{78CE7767-FBAB-42DD-ABF2-43F5B670AE42}" type="sibTrans" cxnId="{208A0E9F-327C-40A3-8729-6C5FDEE45B3D}">
      <dgm:prSet/>
      <dgm:spPr/>
      <dgm:t>
        <a:bodyPr/>
        <a:lstStyle/>
        <a:p>
          <a:endParaRPr lang="en-GB"/>
        </a:p>
      </dgm:t>
    </dgm:pt>
    <dgm:pt modelId="{88A4F034-8571-4A61-A933-469003084364}">
      <dgm:prSet phldrT="[Text]" custT="1"/>
      <dgm:spPr>
        <a:xfrm>
          <a:off x="5735484" y="1714611"/>
          <a:ext cx="3448056" cy="1371197"/>
        </a:xfrm>
        <a:prstGeom prst="rect">
          <a:avLst/>
        </a:prstGeom>
        <a:solidFill>
          <a:srgbClr val="FDF871"/>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sz="2000" dirty="0">
              <a:solidFill>
                <a:sysClr val="windowText" lastClr="000000"/>
              </a:solidFill>
              <a:latin typeface="Century Gothic" panose="020B0502020202020204" pitchFamily="34" charset="0"/>
              <a:ea typeface="+mn-ea"/>
              <a:cs typeface="+mn-cs"/>
            </a:rPr>
            <a:t>Addressing Issues of </a:t>
          </a:r>
          <a:br>
            <a:rPr lang="en-GB" sz="2000" dirty="0">
              <a:solidFill>
                <a:sysClr val="windowText" lastClr="000000"/>
              </a:solidFill>
              <a:latin typeface="Century Gothic" panose="020B0502020202020204" pitchFamily="34" charset="0"/>
              <a:ea typeface="+mn-ea"/>
              <a:cs typeface="+mn-cs"/>
            </a:rPr>
          </a:br>
          <a:r>
            <a:rPr lang="en-GB" sz="2000" b="1" dirty="0">
              <a:solidFill>
                <a:sysClr val="windowText" lastClr="000000"/>
              </a:solidFill>
              <a:latin typeface="Century Gothic" panose="020B0502020202020204" pitchFamily="34" charset="0"/>
              <a:ea typeface="+mn-ea"/>
              <a:cs typeface="+mn-cs"/>
            </a:rPr>
            <a:t>Self Employment</a:t>
          </a:r>
          <a:endParaRPr lang="en-GB" sz="2000" dirty="0">
            <a:solidFill>
              <a:sysClr val="windowText" lastClr="000000"/>
            </a:solidFill>
            <a:latin typeface="Century Gothic" panose="020B0502020202020204" pitchFamily="34" charset="0"/>
            <a:ea typeface="+mn-ea"/>
            <a:cs typeface="+mn-cs"/>
          </a:endParaRPr>
        </a:p>
      </dgm:t>
    </dgm:pt>
    <dgm:pt modelId="{A83E3543-0BA3-4570-9C25-B23C783BF1FC}" type="parTrans" cxnId="{1D9CAF84-DFC1-4D45-97F5-C07915A5A4DB}">
      <dgm:prSet/>
      <dgm:spPr/>
      <dgm:t>
        <a:bodyPr/>
        <a:lstStyle/>
        <a:p>
          <a:endParaRPr lang="en-GB"/>
        </a:p>
      </dgm:t>
    </dgm:pt>
    <dgm:pt modelId="{586E9F96-BD03-4647-A642-AB60A1699361}" type="sibTrans" cxnId="{1D9CAF84-DFC1-4D45-97F5-C07915A5A4DB}">
      <dgm:prSet/>
      <dgm:spPr/>
      <dgm:t>
        <a:bodyPr/>
        <a:lstStyle/>
        <a:p>
          <a:endParaRPr lang="en-GB"/>
        </a:p>
      </dgm:t>
    </dgm:pt>
    <dgm:pt modelId="{57B094C9-3899-4309-8646-275AFAFD3FA6}" type="pres">
      <dgm:prSet presAssocID="{FF1A8DB1-9F5D-4132-84DA-154BDA74F553}" presName="diagram" presStyleCnt="0">
        <dgm:presLayoutVars>
          <dgm:dir/>
          <dgm:resizeHandles val="exact"/>
        </dgm:presLayoutVars>
      </dgm:prSet>
      <dgm:spPr/>
    </dgm:pt>
    <dgm:pt modelId="{66D9BE68-1D6E-440F-99FB-D7D023AC1FA5}" type="pres">
      <dgm:prSet presAssocID="{0BACBAB9-0E8D-4D58-A1BA-249686C42A1D}" presName="node" presStyleLbl="node1" presStyleIdx="0" presStyleCnt="4" custScaleX="49067" custScaleY="32521" custLinFactNeighborX="0" custLinFactNeighborY="1192">
        <dgm:presLayoutVars>
          <dgm:bulletEnabled val="1"/>
        </dgm:presLayoutVars>
      </dgm:prSet>
      <dgm:spPr/>
    </dgm:pt>
    <dgm:pt modelId="{208C5A98-BB87-4C96-9C83-610680985CD0}" type="pres">
      <dgm:prSet presAssocID="{1A039FF5-6C93-438D-A0F0-2A4A6B78C140}" presName="sibTrans" presStyleCnt="0"/>
      <dgm:spPr/>
    </dgm:pt>
    <dgm:pt modelId="{D191474D-AFB1-4662-B9B8-BB40A7B2C01F}" type="pres">
      <dgm:prSet presAssocID="{A3B48767-20BA-4B02-AB6E-D35B41775534}" presName="node" presStyleLbl="node1" presStyleIdx="1" presStyleCnt="4" custScaleX="49067" custScaleY="32521" custLinFactNeighborX="-442" custLinFactNeighborY="1087">
        <dgm:presLayoutVars>
          <dgm:bulletEnabled val="1"/>
        </dgm:presLayoutVars>
      </dgm:prSet>
      <dgm:spPr/>
    </dgm:pt>
    <dgm:pt modelId="{77149B6B-8700-478E-BD3A-C7C68EC13EA5}" type="pres">
      <dgm:prSet presAssocID="{CABF20FB-FEB5-4523-8B54-AADDAFD7292B}" presName="sibTrans" presStyleCnt="0"/>
      <dgm:spPr/>
    </dgm:pt>
    <dgm:pt modelId="{2F0EF742-6CF5-4A30-9946-DC6409790B70}" type="pres">
      <dgm:prSet presAssocID="{AB45A434-33DF-45EC-8422-1EEA41AB019D}" presName="node" presStyleLbl="node1" presStyleIdx="2" presStyleCnt="4" custScaleX="49067" custScaleY="32521" custLinFactNeighborX="666" custLinFactNeighborY="-8533">
        <dgm:presLayoutVars>
          <dgm:bulletEnabled val="1"/>
        </dgm:presLayoutVars>
      </dgm:prSet>
      <dgm:spPr/>
    </dgm:pt>
    <dgm:pt modelId="{079A3DD6-D06D-4A75-8E29-BB93F8AB8F6F}" type="pres">
      <dgm:prSet presAssocID="{78CE7767-FBAB-42DD-ABF2-43F5B670AE42}" presName="sibTrans" presStyleCnt="0"/>
      <dgm:spPr/>
    </dgm:pt>
    <dgm:pt modelId="{7B3ACF8D-9601-4612-A71F-16DF5147EC6A}" type="pres">
      <dgm:prSet presAssocID="{88A4F034-8571-4A61-A933-469003084364}" presName="node" presStyleLbl="node1" presStyleIdx="3" presStyleCnt="4" custScaleX="49067" custScaleY="32521" custLinFactNeighborX="-259" custLinFactNeighborY="-8533">
        <dgm:presLayoutVars>
          <dgm:bulletEnabled val="1"/>
        </dgm:presLayoutVars>
      </dgm:prSet>
      <dgm:spPr/>
    </dgm:pt>
  </dgm:ptLst>
  <dgm:cxnLst>
    <dgm:cxn modelId="{D13E2060-57B6-4036-A2EC-E4D714F18B36}" type="presOf" srcId="{AB45A434-33DF-45EC-8422-1EEA41AB019D}" destId="{2F0EF742-6CF5-4A30-9946-DC6409790B70}" srcOrd="0" destOrd="0" presId="urn:microsoft.com/office/officeart/2005/8/layout/default"/>
    <dgm:cxn modelId="{7872DE47-E672-4769-BC74-7E68C162658E}" type="presOf" srcId="{A3B48767-20BA-4B02-AB6E-D35B41775534}" destId="{D191474D-AFB1-4662-B9B8-BB40A7B2C01F}" srcOrd="0" destOrd="0" presId="urn:microsoft.com/office/officeart/2005/8/layout/default"/>
    <dgm:cxn modelId="{94DAFA6B-FF3C-4075-A88F-948EFF19DC30}" type="presOf" srcId="{0BACBAB9-0E8D-4D58-A1BA-249686C42A1D}" destId="{66D9BE68-1D6E-440F-99FB-D7D023AC1FA5}" srcOrd="0" destOrd="0" presId="urn:microsoft.com/office/officeart/2005/8/layout/default"/>
    <dgm:cxn modelId="{6BC42584-E946-4EC4-986B-2FD837F7B0FE}" type="presOf" srcId="{FF1A8DB1-9F5D-4132-84DA-154BDA74F553}" destId="{57B094C9-3899-4309-8646-275AFAFD3FA6}" srcOrd="0" destOrd="0" presId="urn:microsoft.com/office/officeart/2005/8/layout/default"/>
    <dgm:cxn modelId="{1D9CAF84-DFC1-4D45-97F5-C07915A5A4DB}" srcId="{FF1A8DB1-9F5D-4132-84DA-154BDA74F553}" destId="{88A4F034-8571-4A61-A933-469003084364}" srcOrd="3" destOrd="0" parTransId="{A83E3543-0BA3-4570-9C25-B23C783BF1FC}" sibTransId="{586E9F96-BD03-4647-A642-AB60A1699361}"/>
    <dgm:cxn modelId="{208A0E9F-327C-40A3-8729-6C5FDEE45B3D}" srcId="{FF1A8DB1-9F5D-4132-84DA-154BDA74F553}" destId="{AB45A434-33DF-45EC-8422-1EEA41AB019D}" srcOrd="2" destOrd="0" parTransId="{5915E931-F178-427E-82C5-6BB789AAFB1E}" sibTransId="{78CE7767-FBAB-42DD-ABF2-43F5B670AE42}"/>
    <dgm:cxn modelId="{A8DAB5B4-8F03-48A2-8A0C-A43019F5CB7E}" type="presOf" srcId="{88A4F034-8571-4A61-A933-469003084364}" destId="{7B3ACF8D-9601-4612-A71F-16DF5147EC6A}" srcOrd="0" destOrd="0" presId="urn:microsoft.com/office/officeart/2005/8/layout/default"/>
    <dgm:cxn modelId="{E572EBC7-3707-4029-AAF1-DC33D1414041}" srcId="{FF1A8DB1-9F5D-4132-84DA-154BDA74F553}" destId="{0BACBAB9-0E8D-4D58-A1BA-249686C42A1D}" srcOrd="0" destOrd="0" parTransId="{AE0EB89C-B838-4009-9B73-04D2B551508D}" sibTransId="{1A039FF5-6C93-438D-A0F0-2A4A6B78C140}"/>
    <dgm:cxn modelId="{602CD1E7-E515-4690-9BE7-3FF517BEBE29}" srcId="{FF1A8DB1-9F5D-4132-84DA-154BDA74F553}" destId="{A3B48767-20BA-4B02-AB6E-D35B41775534}" srcOrd="1" destOrd="0" parTransId="{5CE0B34D-EFCD-4A3A-977C-AF58DB5A3DDC}" sibTransId="{CABF20FB-FEB5-4523-8B54-AADDAFD7292B}"/>
    <dgm:cxn modelId="{EDB5DA9A-CB6B-4903-A60B-67DF7DDC98D7}" type="presParOf" srcId="{57B094C9-3899-4309-8646-275AFAFD3FA6}" destId="{66D9BE68-1D6E-440F-99FB-D7D023AC1FA5}" srcOrd="0" destOrd="0" presId="urn:microsoft.com/office/officeart/2005/8/layout/default"/>
    <dgm:cxn modelId="{FB4F1390-E7EB-4602-B9BF-AD375850D3F8}" type="presParOf" srcId="{57B094C9-3899-4309-8646-275AFAFD3FA6}" destId="{208C5A98-BB87-4C96-9C83-610680985CD0}" srcOrd="1" destOrd="0" presId="urn:microsoft.com/office/officeart/2005/8/layout/default"/>
    <dgm:cxn modelId="{4C138042-0884-4AB5-9D54-7B6E12635DCE}" type="presParOf" srcId="{57B094C9-3899-4309-8646-275AFAFD3FA6}" destId="{D191474D-AFB1-4662-B9B8-BB40A7B2C01F}" srcOrd="2" destOrd="0" presId="urn:microsoft.com/office/officeart/2005/8/layout/default"/>
    <dgm:cxn modelId="{CC9A72A8-8050-4031-A724-88DD04263C7F}" type="presParOf" srcId="{57B094C9-3899-4309-8646-275AFAFD3FA6}" destId="{77149B6B-8700-478E-BD3A-C7C68EC13EA5}" srcOrd="3" destOrd="0" presId="urn:microsoft.com/office/officeart/2005/8/layout/default"/>
    <dgm:cxn modelId="{B8662D66-483C-4D0D-96F2-509403D3367E}" type="presParOf" srcId="{57B094C9-3899-4309-8646-275AFAFD3FA6}" destId="{2F0EF742-6CF5-4A30-9946-DC6409790B70}" srcOrd="4" destOrd="0" presId="urn:microsoft.com/office/officeart/2005/8/layout/default"/>
    <dgm:cxn modelId="{EE655C4E-2F2E-4C30-84FA-E74956FD08AE}" type="presParOf" srcId="{57B094C9-3899-4309-8646-275AFAFD3FA6}" destId="{079A3DD6-D06D-4A75-8E29-BB93F8AB8F6F}" srcOrd="5" destOrd="0" presId="urn:microsoft.com/office/officeart/2005/8/layout/default"/>
    <dgm:cxn modelId="{769F4085-C55E-4FE1-A4B3-06AFF91DFAEB}" type="presParOf" srcId="{57B094C9-3899-4309-8646-275AFAFD3FA6}" destId="{7B3ACF8D-9601-4612-A71F-16DF5147EC6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9BE68-1D6E-440F-99FB-D7D023AC1FA5}">
      <dsp:nvSpPr>
        <dsp:cNvPr id="0" name=""/>
        <dsp:cNvSpPr/>
      </dsp:nvSpPr>
      <dsp:spPr>
        <a:xfrm>
          <a:off x="1602904" y="50729"/>
          <a:ext cx="3448056" cy="1371197"/>
        </a:xfrm>
        <a:prstGeom prst="rect">
          <a:avLst/>
        </a:prstGeom>
        <a:solidFill>
          <a:srgbClr val="29973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ysClr val="window" lastClr="FFFFFF"/>
              </a:solidFill>
              <a:latin typeface="Century Gothic" panose="020B0502020202020204" pitchFamily="34" charset="0"/>
              <a:ea typeface="+mn-ea"/>
              <a:cs typeface="+mn-cs"/>
            </a:rPr>
            <a:t>Determining </a:t>
          </a:r>
          <a:br>
            <a:rPr lang="en-GB" sz="2000" kern="1200" dirty="0">
              <a:solidFill>
                <a:sysClr val="window" lastClr="FFFFFF"/>
              </a:solidFill>
              <a:latin typeface="Century Gothic" panose="020B0502020202020204" pitchFamily="34" charset="0"/>
              <a:ea typeface="+mn-ea"/>
              <a:cs typeface="+mn-cs"/>
            </a:rPr>
          </a:br>
          <a:r>
            <a:rPr lang="en-GB" sz="2000" kern="1200" dirty="0">
              <a:solidFill>
                <a:sysClr val="window" lastClr="FFFFFF"/>
              </a:solidFill>
              <a:latin typeface="Century Gothic" panose="020B0502020202020204" pitchFamily="34" charset="0"/>
              <a:ea typeface="+mn-ea"/>
              <a:cs typeface="+mn-cs"/>
            </a:rPr>
            <a:t>Your </a:t>
          </a:r>
          <a:r>
            <a:rPr lang="en-GB" sz="2000" b="1" kern="1200" dirty="0">
              <a:solidFill>
                <a:sysClr val="window" lastClr="FFFFFF"/>
              </a:solidFill>
              <a:latin typeface="Century Gothic" panose="020B0502020202020204" pitchFamily="34" charset="0"/>
              <a:ea typeface="+mn-ea"/>
              <a:cs typeface="+mn-cs"/>
            </a:rPr>
            <a:t>Entitlements</a:t>
          </a:r>
          <a:endParaRPr lang="en-GB" sz="2000" kern="1200" dirty="0">
            <a:solidFill>
              <a:sysClr val="window" lastClr="FFFFFF"/>
            </a:solidFill>
            <a:latin typeface="Century Gothic" panose="020B0502020202020204" pitchFamily="34" charset="0"/>
            <a:ea typeface="+mn-ea"/>
            <a:cs typeface="+mn-cs"/>
          </a:endParaRPr>
        </a:p>
      </dsp:txBody>
      <dsp:txXfrm>
        <a:off x="1602904" y="50729"/>
        <a:ext cx="3448056" cy="1371197"/>
      </dsp:txXfrm>
    </dsp:sp>
    <dsp:sp modelId="{D191474D-AFB1-4662-B9B8-BB40A7B2C01F}">
      <dsp:nvSpPr>
        <dsp:cNvPr id="0" name=""/>
        <dsp:cNvSpPr/>
      </dsp:nvSpPr>
      <dsp:spPr>
        <a:xfrm>
          <a:off x="5722624" y="46302"/>
          <a:ext cx="3448056" cy="1371197"/>
        </a:xfrm>
        <a:prstGeom prst="rect">
          <a:avLst/>
        </a:prstGeom>
        <a:solidFill>
          <a:srgbClr val="F0404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ysClr val="window" lastClr="FFFFFF"/>
              </a:solidFill>
              <a:latin typeface="Century Gothic" panose="020B0502020202020204" pitchFamily="34" charset="0"/>
              <a:ea typeface="+mn-ea"/>
              <a:cs typeface="+mn-cs"/>
            </a:rPr>
            <a:t>Applying for </a:t>
          </a:r>
          <a:r>
            <a:rPr lang="en-GB" sz="2000" b="1" kern="1200" dirty="0">
              <a:solidFill>
                <a:sysClr val="window" lastClr="FFFFFF"/>
              </a:solidFill>
              <a:latin typeface="Century Gothic" panose="020B0502020202020204" pitchFamily="34" charset="0"/>
              <a:ea typeface="+mn-ea"/>
              <a:cs typeface="+mn-cs"/>
            </a:rPr>
            <a:t>Sick Pay </a:t>
          </a:r>
          <a:r>
            <a:rPr lang="en-GB" sz="2000" kern="1200" dirty="0">
              <a:solidFill>
                <a:sysClr val="window" lastClr="FFFFFF"/>
              </a:solidFill>
              <a:latin typeface="Century Gothic" panose="020B0502020202020204" pitchFamily="34" charset="0"/>
              <a:ea typeface="+mn-ea"/>
              <a:cs typeface="+mn-cs"/>
            </a:rPr>
            <a:t>&amp;/or </a:t>
          </a:r>
          <a:r>
            <a:rPr lang="en-GB" sz="2000" b="1" kern="1200" dirty="0">
              <a:solidFill>
                <a:sysClr val="window" lastClr="FFFFFF"/>
              </a:solidFill>
              <a:latin typeface="Century Gothic" panose="020B0502020202020204" pitchFamily="34" charset="0"/>
              <a:ea typeface="+mn-ea"/>
              <a:cs typeface="+mn-cs"/>
            </a:rPr>
            <a:t>Universal Credit</a:t>
          </a:r>
          <a:endParaRPr lang="en-GB" sz="2000" kern="1200" dirty="0">
            <a:solidFill>
              <a:sysClr val="window" lastClr="FFFFFF"/>
            </a:solidFill>
            <a:latin typeface="Century Gothic" panose="020B0502020202020204" pitchFamily="34" charset="0"/>
            <a:ea typeface="+mn-ea"/>
            <a:cs typeface="+mn-cs"/>
          </a:endParaRPr>
        </a:p>
      </dsp:txBody>
      <dsp:txXfrm>
        <a:off x="5722624" y="46302"/>
        <a:ext cx="3448056" cy="1371197"/>
      </dsp:txXfrm>
    </dsp:sp>
    <dsp:sp modelId="{2F0EF742-6CF5-4A30-9946-DC6409790B70}">
      <dsp:nvSpPr>
        <dsp:cNvPr id="0" name=""/>
        <dsp:cNvSpPr/>
      </dsp:nvSpPr>
      <dsp:spPr>
        <a:xfrm>
          <a:off x="1649706" y="1714611"/>
          <a:ext cx="3448056" cy="1371197"/>
        </a:xfrm>
        <a:prstGeom prst="rect">
          <a:avLst/>
        </a:prstGeom>
        <a:solidFill>
          <a:srgbClr val="46C7E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ysClr val="windowText" lastClr="000000"/>
              </a:solidFill>
              <a:latin typeface="Century Gothic" panose="020B0502020202020204" pitchFamily="34" charset="0"/>
              <a:ea typeface="+mn-ea"/>
              <a:cs typeface="+mn-cs"/>
            </a:rPr>
            <a:t>Considering </a:t>
          </a:r>
          <a:br>
            <a:rPr lang="en-GB" sz="2000" kern="1200" dirty="0">
              <a:solidFill>
                <a:sysClr val="windowText" lastClr="000000"/>
              </a:solidFill>
              <a:latin typeface="Century Gothic" panose="020B0502020202020204" pitchFamily="34" charset="0"/>
              <a:ea typeface="+mn-ea"/>
              <a:cs typeface="+mn-cs"/>
            </a:rPr>
          </a:br>
          <a:r>
            <a:rPr lang="en-GB" sz="2000" b="1" kern="1200" dirty="0">
              <a:solidFill>
                <a:sysClr val="windowText" lastClr="000000"/>
              </a:solidFill>
              <a:latin typeface="Century Gothic" panose="020B0502020202020204" pitchFamily="34" charset="0"/>
              <a:ea typeface="+mn-ea"/>
              <a:cs typeface="+mn-cs"/>
            </a:rPr>
            <a:t>Additional Employment</a:t>
          </a:r>
          <a:endParaRPr lang="en-GB" sz="2000" kern="1200" dirty="0">
            <a:solidFill>
              <a:sysClr val="windowText" lastClr="000000"/>
            </a:solidFill>
            <a:latin typeface="Century Gothic" panose="020B0502020202020204" pitchFamily="34" charset="0"/>
            <a:ea typeface="+mn-ea"/>
            <a:cs typeface="+mn-cs"/>
          </a:endParaRPr>
        </a:p>
      </dsp:txBody>
      <dsp:txXfrm>
        <a:off x="1649706" y="1714611"/>
        <a:ext cx="3448056" cy="1371197"/>
      </dsp:txXfrm>
    </dsp:sp>
    <dsp:sp modelId="{7B3ACF8D-9601-4612-A71F-16DF5147EC6A}">
      <dsp:nvSpPr>
        <dsp:cNvPr id="0" name=""/>
        <dsp:cNvSpPr/>
      </dsp:nvSpPr>
      <dsp:spPr>
        <a:xfrm>
          <a:off x="5735484" y="1714611"/>
          <a:ext cx="3448056" cy="1371197"/>
        </a:xfrm>
        <a:prstGeom prst="rect">
          <a:avLst/>
        </a:prstGeom>
        <a:solidFill>
          <a:srgbClr val="FDF87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ysClr val="windowText" lastClr="000000"/>
              </a:solidFill>
              <a:latin typeface="Century Gothic" panose="020B0502020202020204" pitchFamily="34" charset="0"/>
              <a:ea typeface="+mn-ea"/>
              <a:cs typeface="+mn-cs"/>
            </a:rPr>
            <a:t>Addressing Issues of </a:t>
          </a:r>
          <a:br>
            <a:rPr lang="en-GB" sz="2000" kern="1200" dirty="0">
              <a:solidFill>
                <a:sysClr val="windowText" lastClr="000000"/>
              </a:solidFill>
              <a:latin typeface="Century Gothic" panose="020B0502020202020204" pitchFamily="34" charset="0"/>
              <a:ea typeface="+mn-ea"/>
              <a:cs typeface="+mn-cs"/>
            </a:rPr>
          </a:br>
          <a:r>
            <a:rPr lang="en-GB" sz="2000" b="1" kern="1200" dirty="0">
              <a:solidFill>
                <a:sysClr val="windowText" lastClr="000000"/>
              </a:solidFill>
              <a:latin typeface="Century Gothic" panose="020B0502020202020204" pitchFamily="34" charset="0"/>
              <a:ea typeface="+mn-ea"/>
              <a:cs typeface="+mn-cs"/>
            </a:rPr>
            <a:t>Self Employment</a:t>
          </a:r>
          <a:endParaRPr lang="en-GB" sz="2000" kern="1200" dirty="0">
            <a:solidFill>
              <a:sysClr val="windowText" lastClr="000000"/>
            </a:solidFill>
            <a:latin typeface="Century Gothic" panose="020B0502020202020204" pitchFamily="34" charset="0"/>
            <a:ea typeface="+mn-ea"/>
            <a:cs typeface="+mn-cs"/>
          </a:endParaRPr>
        </a:p>
      </dsp:txBody>
      <dsp:txXfrm>
        <a:off x="5735484" y="1714611"/>
        <a:ext cx="3448056" cy="13711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EDC0C-4F7B-444A-ABAF-276E5BDDB888}" type="datetimeFigureOut">
              <a:rPr lang="en-GB" smtClean="0"/>
              <a:t>02/11/2022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74162-CA18-47F5-8037-B53FB030C16A}" type="slidenum">
              <a:rPr lang="en-GB" smtClean="0"/>
              <a:t>‹#›</a:t>
            </a:fld>
            <a:endParaRPr lang="en-GB"/>
          </a:p>
        </p:txBody>
      </p:sp>
    </p:spTree>
    <p:extLst>
      <p:ext uri="{BB962C8B-B14F-4D97-AF65-F5344CB8AC3E}">
        <p14:creationId xmlns:p14="http://schemas.microsoft.com/office/powerpoint/2010/main" val="230753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your picture, name and title/role</a:t>
            </a:r>
          </a:p>
          <a:p>
            <a:r>
              <a:rPr lang="en-GB" dirty="0"/>
              <a:t>Explain that you are not a Financial Advisor but that you can signpost to one</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3</a:t>
            </a:fld>
            <a:endParaRPr lang="en-GB"/>
          </a:p>
        </p:txBody>
      </p:sp>
    </p:spTree>
    <p:extLst>
      <p:ext uri="{BB962C8B-B14F-4D97-AF65-F5344CB8AC3E}">
        <p14:creationId xmlns:p14="http://schemas.microsoft.com/office/powerpoint/2010/main" val="3018356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Century Gothic" panose="020B0502020202020204" pitchFamily="34" charset="0"/>
                <a:ea typeface="+mn-ea"/>
                <a:cs typeface="+mn-cs"/>
              </a:rPr>
              <a:t>MIND</a:t>
            </a:r>
            <a:r>
              <a:rPr lang="en-GB" sz="1200" kern="1200" dirty="0">
                <a:solidFill>
                  <a:schemeClr val="tx1"/>
                </a:solidFill>
                <a:effectLst/>
                <a:latin typeface="Century Gothic" panose="020B0502020202020204" pitchFamily="34" charset="0"/>
                <a:ea typeface="+mn-ea"/>
                <a:cs typeface="+mn-cs"/>
              </a:rPr>
              <a:t> is the UK’s leading mental health charity and they have useful guidance specifically for the Coronavirus.</a:t>
            </a:r>
          </a:p>
          <a:p>
            <a:pPr lvl="0"/>
            <a:r>
              <a:rPr lang="en-GB" sz="1200" b="1" kern="1200" dirty="0">
                <a:solidFill>
                  <a:schemeClr val="tx1"/>
                </a:solidFill>
                <a:effectLst/>
                <a:latin typeface="Century Gothic" panose="020B0502020202020204" pitchFamily="34" charset="0"/>
                <a:ea typeface="+mn-ea"/>
                <a:cs typeface="+mn-cs"/>
              </a:rPr>
              <a:t>The Money and Mental Health Policy Institute</a:t>
            </a:r>
            <a:r>
              <a:rPr lang="en-GB" sz="1200" kern="1200" dirty="0">
                <a:solidFill>
                  <a:schemeClr val="tx1"/>
                </a:solidFill>
                <a:effectLst/>
                <a:latin typeface="Century Gothic" panose="020B0502020202020204" pitchFamily="34" charset="0"/>
                <a:ea typeface="+mn-ea"/>
                <a:cs typeface="+mn-cs"/>
              </a:rPr>
              <a:t> guidance and resources on their website. created by Martin Lewis, the Money Saving Expert.</a:t>
            </a:r>
          </a:p>
          <a:p>
            <a:pPr lvl="0"/>
            <a:r>
              <a:rPr lang="en-GB" sz="1200" b="1" kern="1200" dirty="0">
                <a:solidFill>
                  <a:schemeClr val="tx1"/>
                </a:solidFill>
                <a:effectLst/>
                <a:latin typeface="Century Gothic" panose="020B0502020202020204" pitchFamily="34" charset="0"/>
                <a:ea typeface="+mn-ea"/>
                <a:cs typeface="+mn-cs"/>
              </a:rPr>
              <a:t>Public Health England</a:t>
            </a:r>
            <a:r>
              <a:rPr lang="en-GB" sz="1200" kern="1200" dirty="0">
                <a:solidFill>
                  <a:schemeClr val="tx1"/>
                </a:solidFill>
                <a:effectLst/>
                <a:latin typeface="Century Gothic" panose="020B0502020202020204" pitchFamily="34" charset="0"/>
                <a:ea typeface="+mn-ea"/>
                <a:cs typeface="+mn-cs"/>
              </a:rPr>
              <a:t> have created a 5 question quiz to provide a private and personalised mind plan to support you and your circumstances.  </a:t>
            </a:r>
          </a:p>
          <a:p>
            <a:r>
              <a:rPr lang="en-GB" sz="1200" b="1" kern="1200" dirty="0">
                <a:solidFill>
                  <a:schemeClr val="tx1"/>
                </a:solidFill>
                <a:effectLst/>
                <a:latin typeface="Century Gothic" panose="020B0502020202020204" pitchFamily="34" charset="0"/>
                <a:ea typeface="+mn-ea"/>
                <a:cs typeface="+mn-cs"/>
              </a:rPr>
              <a:t>Rethink Mental Illness </a:t>
            </a:r>
            <a:r>
              <a:rPr lang="en-GB" sz="1200" kern="1200" dirty="0">
                <a:solidFill>
                  <a:schemeClr val="tx1"/>
                </a:solidFill>
                <a:effectLst/>
                <a:latin typeface="Century Gothic" panose="020B0502020202020204" pitchFamily="34" charset="0"/>
                <a:ea typeface="+mn-ea"/>
                <a:cs typeface="+mn-cs"/>
              </a:rPr>
              <a:t>provide more local groups and services. </a:t>
            </a:r>
            <a:endParaRPr lang="en-GB"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12</a:t>
            </a:fld>
            <a:endParaRPr lang="en-GB"/>
          </a:p>
        </p:txBody>
      </p:sp>
    </p:spTree>
    <p:extLst>
      <p:ext uri="{BB962C8B-B14F-4D97-AF65-F5344CB8AC3E}">
        <p14:creationId xmlns:p14="http://schemas.microsoft.com/office/powerpoint/2010/main" val="58360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The NHS website has some brilliant tailored guidance for some specific scenarios you may be encountering.</a:t>
            </a: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The advice and links aren’t just generic mental health information – they’re tailored specifically for the challenges people are going through at the moment, so could be really useful for many of your participants.</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13</a:t>
            </a:fld>
            <a:endParaRPr lang="en-GB"/>
          </a:p>
        </p:txBody>
      </p:sp>
    </p:spTree>
    <p:extLst>
      <p:ext uri="{BB962C8B-B14F-4D97-AF65-F5344CB8AC3E}">
        <p14:creationId xmlns:p14="http://schemas.microsoft.com/office/powerpoint/2010/main" val="262709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Mental health and financial challenges are often linked</a:t>
            </a:r>
          </a:p>
          <a:p>
            <a:endParaRPr lang="en-GB" dirty="0"/>
          </a:p>
          <a:p>
            <a:r>
              <a:rPr lang="en-GB" dirty="0"/>
              <a:t>Improving one issue might help the other. </a:t>
            </a:r>
          </a:p>
          <a:p>
            <a:endParaRPr lang="en-GB" dirty="0"/>
          </a:p>
          <a:p>
            <a:r>
              <a:rPr lang="en-GB" dirty="0"/>
              <a:t>Call Samaritans if in an urgent situation. </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14</a:t>
            </a:fld>
            <a:endParaRPr lang="en-GB"/>
          </a:p>
        </p:txBody>
      </p:sp>
    </p:spTree>
    <p:extLst>
      <p:ext uri="{BB962C8B-B14F-4D97-AF65-F5344CB8AC3E}">
        <p14:creationId xmlns:p14="http://schemas.microsoft.com/office/powerpoint/2010/main" val="270887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break, get up and walk around</a:t>
            </a:r>
          </a:p>
          <a:p>
            <a:endParaRPr lang="en-GB" dirty="0"/>
          </a:p>
          <a:p>
            <a:r>
              <a:rPr lang="en-GB" dirty="0"/>
              <a:t>Think about one financial worry you have and write it down</a:t>
            </a:r>
          </a:p>
        </p:txBody>
      </p:sp>
      <p:sp>
        <p:nvSpPr>
          <p:cNvPr id="4" name="Slide Number Placeholder 3"/>
          <p:cNvSpPr>
            <a:spLocks noGrp="1"/>
          </p:cNvSpPr>
          <p:nvPr>
            <p:ph type="sldNum" sz="quarter" idx="5"/>
          </p:nvPr>
        </p:nvSpPr>
        <p:spPr/>
        <p:txBody>
          <a:bodyPr/>
          <a:lstStyle/>
          <a:p>
            <a:fld id="{8AB74162-CA18-47F5-8037-B53FB030C16A}" type="slidenum">
              <a:rPr lang="en-GB" smtClean="0"/>
              <a:t>15</a:t>
            </a:fld>
            <a:endParaRPr lang="en-GB"/>
          </a:p>
        </p:txBody>
      </p:sp>
    </p:spTree>
    <p:extLst>
      <p:ext uri="{BB962C8B-B14F-4D97-AF65-F5344CB8AC3E}">
        <p14:creationId xmlns:p14="http://schemas.microsoft.com/office/powerpoint/2010/main" val="236952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going to look at Income – understanding Its source and maximising it </a:t>
            </a:r>
          </a:p>
          <a:p>
            <a:endParaRPr lang="en-GB" dirty="0"/>
          </a:p>
          <a:p>
            <a:r>
              <a:rPr lang="en-GB" dirty="0"/>
              <a:t>Most financial shocks in the past have come from a loss of job or a drop in income</a:t>
            </a:r>
          </a:p>
          <a:p>
            <a:endParaRPr lang="en-GB" dirty="0"/>
          </a:p>
          <a:p>
            <a:r>
              <a:rPr lang="en-GB" dirty="0"/>
              <a:t>The current crisis is caused by a sharp increase in basic costs – energy, fuel, food</a:t>
            </a:r>
          </a:p>
        </p:txBody>
      </p:sp>
      <p:sp>
        <p:nvSpPr>
          <p:cNvPr id="4" name="Slide Number Placeholder 3"/>
          <p:cNvSpPr>
            <a:spLocks noGrp="1"/>
          </p:cNvSpPr>
          <p:nvPr>
            <p:ph type="sldNum" sz="quarter" idx="5"/>
          </p:nvPr>
        </p:nvSpPr>
        <p:spPr/>
        <p:txBody>
          <a:bodyPr/>
          <a:lstStyle/>
          <a:p>
            <a:fld id="{8AB74162-CA18-47F5-8037-B53FB030C16A}" type="slidenum">
              <a:rPr lang="en-GB" smtClean="0"/>
              <a:t>16</a:t>
            </a:fld>
            <a:endParaRPr lang="en-GB"/>
          </a:p>
        </p:txBody>
      </p:sp>
    </p:spTree>
    <p:extLst>
      <p:ext uri="{BB962C8B-B14F-4D97-AF65-F5344CB8AC3E}">
        <p14:creationId xmlns:p14="http://schemas.microsoft.com/office/powerpoint/2010/main" val="232643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Many people have been financially affected by the rise in the cost of living.</a:t>
            </a:r>
          </a:p>
          <a:p>
            <a:endParaRPr lang="en-GB" sz="1200" kern="1200" dirty="0">
              <a:solidFill>
                <a:schemeClr val="tx1"/>
              </a:solidFill>
              <a:effectLst/>
              <a:latin typeface="Century Gothic" panose="020B0502020202020204" pitchFamily="34" charset="0"/>
              <a:ea typeface="+mn-ea"/>
              <a:cs typeface="+mn-cs"/>
            </a:endParaRPr>
          </a:p>
          <a:p>
            <a:pPr lvl="0"/>
            <a:r>
              <a:rPr lang="en-GB" sz="1200" kern="1200" dirty="0">
                <a:solidFill>
                  <a:schemeClr val="tx1"/>
                </a:solidFill>
                <a:effectLst/>
                <a:latin typeface="Century Gothic" panose="020B0502020202020204" pitchFamily="34" charset="0"/>
                <a:ea typeface="+mn-ea"/>
                <a:cs typeface="+mn-cs"/>
              </a:rPr>
              <a:t>No-one should feel shame for the financial position they are in</a:t>
            </a:r>
          </a:p>
          <a:p>
            <a:pPr lvl="0"/>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Hopefully the course today can begin to help deal with those shocks </a:t>
            </a:r>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17</a:t>
            </a:fld>
            <a:endParaRPr lang="en-GB"/>
          </a:p>
        </p:txBody>
      </p:sp>
    </p:spTree>
    <p:extLst>
      <p:ext uri="{BB962C8B-B14F-4D97-AF65-F5344CB8AC3E}">
        <p14:creationId xmlns:p14="http://schemas.microsoft.com/office/powerpoint/2010/main" val="2798951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what you are entitled to helps you take the next steps</a:t>
            </a:r>
          </a:p>
          <a:p>
            <a:endParaRPr lang="en-GB" dirty="0"/>
          </a:p>
          <a:p>
            <a:r>
              <a:rPr lang="en-GB" dirty="0"/>
              <a:t>Staying up to date is important as things are changing rapidly</a:t>
            </a:r>
          </a:p>
          <a:p>
            <a:endParaRPr lang="en-GB" dirty="0"/>
          </a:p>
          <a:p>
            <a:r>
              <a:rPr lang="en-GB" dirty="0"/>
              <a:t>Knowing your entitlements can avoid risky borrowing such as from pay day lenders</a:t>
            </a:r>
          </a:p>
          <a:p>
            <a:endParaRPr lang="en-GB" dirty="0"/>
          </a:p>
          <a:p>
            <a:r>
              <a:rPr lang="en-GB" dirty="0"/>
              <a:t>Effective signposting can prevent financial risk</a:t>
            </a:r>
          </a:p>
          <a:p>
            <a:endParaRPr lang="en-GB"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18</a:t>
            </a:fld>
            <a:endParaRPr lang="en-GB"/>
          </a:p>
        </p:txBody>
      </p:sp>
    </p:spTree>
    <p:extLst>
      <p:ext uri="{BB962C8B-B14F-4D97-AF65-F5344CB8AC3E}">
        <p14:creationId xmlns:p14="http://schemas.microsoft.com/office/powerpoint/2010/main" val="2100180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Great for the latest news and how this impacts what you’re entitled to. </a:t>
            </a:r>
            <a:endParaRPr lang="en-GB"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19</a:t>
            </a:fld>
            <a:endParaRPr lang="en-GB"/>
          </a:p>
        </p:txBody>
      </p:sp>
    </p:spTree>
    <p:extLst>
      <p:ext uri="{BB962C8B-B14F-4D97-AF65-F5344CB8AC3E}">
        <p14:creationId xmlns:p14="http://schemas.microsoft.com/office/powerpoint/2010/main" val="2247270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slides – emphasise that yellow box should speak to employer to check.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SSP is Statutory Sick Pay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ESA  is Employment and Support Allowance</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20</a:t>
            </a:fld>
            <a:endParaRPr lang="en-GB"/>
          </a:p>
        </p:txBody>
      </p:sp>
    </p:spTree>
    <p:extLst>
      <p:ext uri="{BB962C8B-B14F-4D97-AF65-F5344CB8AC3E}">
        <p14:creationId xmlns:p14="http://schemas.microsoft.com/office/powerpoint/2010/main" val="356551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 your contract or speak to your employer about contractual sick pay. </a:t>
            </a:r>
          </a:p>
          <a:p>
            <a:endParaRPr lang="en-GB" dirty="0"/>
          </a:p>
          <a:p>
            <a:r>
              <a:rPr lang="en-GB" dirty="0"/>
              <a:t>Weekly amount of SSP changes each year in line with other state benefits – usually in April</a:t>
            </a:r>
          </a:p>
        </p:txBody>
      </p:sp>
      <p:sp>
        <p:nvSpPr>
          <p:cNvPr id="4" name="Slide Number Placeholder 3"/>
          <p:cNvSpPr>
            <a:spLocks noGrp="1"/>
          </p:cNvSpPr>
          <p:nvPr>
            <p:ph type="sldNum" sz="quarter" idx="5"/>
          </p:nvPr>
        </p:nvSpPr>
        <p:spPr/>
        <p:txBody>
          <a:bodyPr/>
          <a:lstStyle/>
          <a:p>
            <a:fld id="{8AB74162-CA18-47F5-8037-B53FB030C16A}" type="slidenum">
              <a:rPr lang="en-GB" smtClean="0"/>
              <a:t>21</a:t>
            </a:fld>
            <a:endParaRPr lang="en-GB"/>
          </a:p>
        </p:txBody>
      </p:sp>
    </p:spTree>
    <p:extLst>
      <p:ext uri="{BB962C8B-B14F-4D97-AF65-F5344CB8AC3E}">
        <p14:creationId xmlns:p14="http://schemas.microsoft.com/office/powerpoint/2010/main" val="3440379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dirty="0">
                <a:latin typeface="Century Gothic" panose="020B0502020202020204" pitchFamily="34" charset="0"/>
              </a:rPr>
              <a:t>Join in with our interactive sections</a:t>
            </a:r>
            <a:r>
              <a:rPr lang="en-GB" sz="1200" dirty="0">
                <a:latin typeface="Century Gothic" panose="020B0502020202020204" pitchFamily="34" charset="0"/>
              </a:rPr>
              <a:t> </a:t>
            </a:r>
          </a:p>
          <a:p>
            <a:pPr lvl="0"/>
            <a:r>
              <a:rPr lang="en-GB" sz="1200" b="1" dirty="0">
                <a:latin typeface="Century Gothic" panose="020B0502020202020204" pitchFamily="34" charset="0"/>
              </a:rPr>
              <a:t>Learn from each other!</a:t>
            </a:r>
            <a:r>
              <a:rPr lang="en-GB" sz="1200" dirty="0">
                <a:latin typeface="Century Gothic" panose="020B0502020202020204" pitchFamily="34" charset="0"/>
              </a:rPr>
              <a:t> some of the most valuable things on this course are added through peoples suggestions – also good for adding in local bits!</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4</a:t>
            </a:fld>
            <a:endParaRPr lang="en-GB"/>
          </a:p>
        </p:txBody>
      </p:sp>
    </p:spTree>
    <p:extLst>
      <p:ext uri="{BB962C8B-B14F-4D97-AF65-F5344CB8AC3E}">
        <p14:creationId xmlns:p14="http://schemas.microsoft.com/office/powerpoint/2010/main" val="282545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procedures shows employers you are ‘ticking all the boxes’ and being fair</a:t>
            </a:r>
          </a:p>
          <a:p>
            <a:endParaRPr lang="en-GB" dirty="0"/>
          </a:p>
          <a:p>
            <a:r>
              <a:rPr lang="en-GB" dirty="0"/>
              <a:t>If in Doubt – go check out Citizens advice</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22</a:t>
            </a:fld>
            <a:endParaRPr lang="en-GB"/>
          </a:p>
        </p:txBody>
      </p:sp>
    </p:spTree>
    <p:extLst>
      <p:ext uri="{BB962C8B-B14F-4D97-AF65-F5344CB8AC3E}">
        <p14:creationId xmlns:p14="http://schemas.microsoft.com/office/powerpoint/2010/main" val="2130572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Century Gothic" panose="020B0502020202020204" pitchFamily="34" charset="0"/>
                <a:ea typeface="+mn-ea"/>
                <a:cs typeface="+mn-cs"/>
              </a:rPr>
              <a:t>Ultimately, the best person for individuals to speak to with regards to their current situation is their employer.</a:t>
            </a:r>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ACAS or Citizen’s Advice have excellent advise when talking to tricky employers</a:t>
            </a: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Both are impartial services that can give individuals advice on your employment rights, rules and importantly, how you can professionally go about talking with employers</a:t>
            </a:r>
          </a:p>
          <a:p>
            <a:r>
              <a:rPr lang="en-GB" sz="1200" kern="1200" dirty="0">
                <a:solidFill>
                  <a:schemeClr val="tx1"/>
                </a:solidFill>
                <a:effectLst/>
                <a:latin typeface="Century Gothic" panose="020B0502020202020204" pitchFamily="34" charset="0"/>
                <a:ea typeface="+mn-ea"/>
                <a:cs typeface="+mn-cs"/>
              </a:rPr>
              <a:t> </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23</a:t>
            </a:fld>
            <a:endParaRPr lang="en-GB"/>
          </a:p>
        </p:txBody>
      </p:sp>
    </p:spTree>
    <p:extLst>
      <p:ext uri="{BB962C8B-B14F-4D97-AF65-F5344CB8AC3E}">
        <p14:creationId xmlns:p14="http://schemas.microsoft.com/office/powerpoint/2010/main" val="154185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WTC based on normal working hours</a:t>
            </a:r>
          </a:p>
          <a:p>
            <a:endParaRPr lang="en-GB" dirty="0"/>
          </a:p>
          <a:p>
            <a:r>
              <a:rPr lang="en-GB" sz="1200" b="1" kern="1200" dirty="0">
                <a:solidFill>
                  <a:schemeClr val="tx1"/>
                </a:solidFill>
                <a:effectLst/>
                <a:latin typeface="Century Gothic" panose="020B0502020202020204" pitchFamily="34" charset="0"/>
                <a:ea typeface="+mn-ea"/>
                <a:cs typeface="+mn-cs"/>
              </a:rPr>
              <a:t>Do not need to notify HMRC if you have a temporary hour reduction, employed or self employed</a:t>
            </a:r>
          </a:p>
          <a:p>
            <a:endParaRPr lang="en-GB" sz="1200" b="1"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YOU DO need to contact HMRC if you have a permanent change to hours, made redundant or cease trading as a self employed person. </a:t>
            </a:r>
          </a:p>
          <a:p>
            <a:endParaRPr lang="en-GB" sz="1200" b="1"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Check GOV website for updates and to confirm status. </a:t>
            </a:r>
          </a:p>
          <a:p>
            <a:endParaRPr lang="en-GB" sz="1200" b="1" kern="1200" dirty="0">
              <a:solidFill>
                <a:schemeClr val="tx1"/>
              </a:solidFill>
              <a:effectLst/>
              <a:latin typeface="Century Gothic" panose="020B0502020202020204" pitchFamily="34" charset="0"/>
              <a:ea typeface="+mn-ea"/>
              <a:cs typeface="+mn-cs"/>
            </a:endParaRPr>
          </a:p>
          <a:p>
            <a:r>
              <a:rPr lang="en-GB" sz="1200" b="0" kern="1200" dirty="0">
                <a:solidFill>
                  <a:schemeClr val="tx1"/>
                </a:solidFill>
                <a:effectLst/>
                <a:latin typeface="Century Gothic" panose="020B0502020202020204" pitchFamily="34" charset="0"/>
                <a:ea typeface="+mn-ea"/>
                <a:cs typeface="+mn-cs"/>
              </a:rPr>
              <a:t>Childcare is linked to hours – so unless ‘normal’ changes you will still receive. </a:t>
            </a:r>
          </a:p>
          <a:p>
            <a:endParaRPr lang="en-GB" b="0"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24</a:t>
            </a:fld>
            <a:endParaRPr lang="en-GB"/>
          </a:p>
        </p:txBody>
      </p:sp>
    </p:spTree>
    <p:extLst>
      <p:ext uri="{BB962C8B-B14F-4D97-AF65-F5344CB8AC3E}">
        <p14:creationId xmlns:p14="http://schemas.microsoft.com/office/powerpoint/2010/main" val="1225664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Universal Credit = new scheme</a:t>
            </a:r>
          </a:p>
          <a:p>
            <a:r>
              <a:rPr lang="en-GB" sz="1200" kern="1200" dirty="0">
                <a:solidFill>
                  <a:schemeClr val="tx1"/>
                </a:solidFill>
                <a:effectLst/>
                <a:latin typeface="Century Gothic" panose="020B0502020202020204" pitchFamily="34" charset="0"/>
                <a:ea typeface="+mn-ea"/>
                <a:cs typeface="+mn-cs"/>
              </a:rPr>
              <a:t>Legacy = Old scheme</a:t>
            </a:r>
          </a:p>
          <a:p>
            <a:endParaRPr lang="en-GB" sz="1200" kern="1200" dirty="0">
              <a:solidFill>
                <a:schemeClr val="tx1"/>
              </a:solidFill>
              <a:effectLst/>
              <a:latin typeface="Century Gothic" panose="020B0502020202020204" pitchFamily="34" charset="0"/>
              <a:ea typeface="+mn-ea"/>
              <a:cs typeface="+mn-cs"/>
            </a:endParaRPr>
          </a:p>
          <a:p>
            <a:r>
              <a:rPr lang="en-GB" sz="1200" kern="1200" dirty="0">
                <a:solidFill>
                  <a:schemeClr val="tx1"/>
                </a:solidFill>
                <a:effectLst/>
                <a:latin typeface="Century Gothic" panose="020B0502020202020204" pitchFamily="34" charset="0"/>
                <a:ea typeface="+mn-ea"/>
                <a:cs typeface="+mn-cs"/>
              </a:rPr>
              <a:t>Over 50% of people on UC are in employment</a:t>
            </a: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JSA is Job Seekers Allowance</a:t>
            </a:r>
          </a:p>
          <a:p>
            <a:endParaRPr lang="en-GB" sz="1200" kern="1200" dirty="0">
              <a:solidFill>
                <a:schemeClr val="tx1"/>
              </a:solidFill>
              <a:effectLst/>
              <a:latin typeface="Century Gothic" panose="020B0502020202020204" pitchFamily="34" charset="0"/>
              <a:ea typeface="+mn-ea"/>
              <a:cs typeface="+mn-cs"/>
            </a:endParaRPr>
          </a:p>
          <a:p>
            <a:r>
              <a:rPr lang="en-GB" sz="1200" kern="1200" dirty="0">
                <a:solidFill>
                  <a:schemeClr val="tx1"/>
                </a:solidFill>
                <a:effectLst/>
                <a:latin typeface="Century Gothic" panose="020B0502020202020204" pitchFamily="34" charset="0"/>
                <a:ea typeface="+mn-ea"/>
                <a:cs typeface="+mn-cs"/>
              </a:rPr>
              <a:t>All new claimants go onto Universal Credit</a:t>
            </a:r>
          </a:p>
          <a:p>
            <a:endParaRPr lang="en-GB" sz="1200" kern="1200" dirty="0">
              <a:solidFill>
                <a:schemeClr val="tx1"/>
              </a:solidFill>
              <a:effectLst/>
              <a:latin typeface="Century Gothic" panose="020B0502020202020204" pitchFamily="34" charset="0"/>
              <a:ea typeface="+mn-ea"/>
              <a:cs typeface="+mn-cs"/>
            </a:endParaRPr>
          </a:p>
          <a:p>
            <a:r>
              <a:rPr lang="en-GB" sz="1200" kern="1200" dirty="0">
                <a:solidFill>
                  <a:schemeClr val="tx1"/>
                </a:solidFill>
                <a:effectLst/>
                <a:latin typeface="Century Gothic" panose="020B0502020202020204" pitchFamily="34" charset="0"/>
                <a:ea typeface="+mn-ea"/>
                <a:cs typeface="+mn-cs"/>
              </a:rPr>
              <a:t>See Diagram for how UC works</a:t>
            </a:r>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25</a:t>
            </a:fld>
            <a:endParaRPr lang="en-GB"/>
          </a:p>
        </p:txBody>
      </p:sp>
    </p:spTree>
    <p:extLst>
      <p:ext uri="{BB962C8B-B14F-4D97-AF65-F5344CB8AC3E}">
        <p14:creationId xmlns:p14="http://schemas.microsoft.com/office/powerpoint/2010/main" val="1561244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have to attend jobcentre</a:t>
            </a:r>
          </a:p>
          <a:p>
            <a:endParaRPr lang="en-GB" dirty="0"/>
          </a:p>
          <a:p>
            <a:r>
              <a:rPr lang="en-GB" dirty="0"/>
              <a:t>Contact work coach if you think you have Coronavirus</a:t>
            </a:r>
          </a:p>
          <a:p>
            <a:endParaRPr lang="en-GB" dirty="0"/>
          </a:p>
          <a:p>
            <a:r>
              <a:rPr lang="en-GB" dirty="0"/>
              <a:t>ESA = Employment and Support Allowance</a:t>
            </a:r>
          </a:p>
          <a:p>
            <a:endParaRPr lang="en-GB" dirty="0"/>
          </a:p>
          <a:p>
            <a:r>
              <a:rPr lang="en-GB" dirty="0"/>
              <a:t>Check eligibility for universal credit if in doubt – turn2us </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26</a:t>
            </a:fld>
            <a:endParaRPr lang="en-GB"/>
          </a:p>
        </p:txBody>
      </p:sp>
    </p:spTree>
    <p:extLst>
      <p:ext uri="{BB962C8B-B14F-4D97-AF65-F5344CB8AC3E}">
        <p14:creationId xmlns:p14="http://schemas.microsoft.com/office/powerpoint/2010/main" val="661245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See slide for 2021/2022 amounts</a:t>
            </a:r>
          </a:p>
          <a:p>
            <a:pPr>
              <a:lnSpc>
                <a:spcPct val="107000"/>
              </a:lnSpc>
              <a:spcAft>
                <a:spcPts val="800"/>
              </a:spcAft>
            </a:pPr>
            <a:r>
              <a:rPr lang="en-GB" sz="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Claim factors:</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how much you earn/ any partner living with you</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whether you’ve got children</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amount of savings you've got.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GB" sz="12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(If you or your partner have combined savings of more than £6,000 you'll get less universal credit, and if you've (and your partner) got savings of £16,000 or over you won't be eligible for universal credit at all.)</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27</a:t>
            </a:fld>
            <a:endParaRPr lang="en-GB"/>
          </a:p>
        </p:txBody>
      </p:sp>
    </p:spTree>
    <p:extLst>
      <p:ext uri="{BB962C8B-B14F-4D97-AF65-F5344CB8AC3E}">
        <p14:creationId xmlns:p14="http://schemas.microsoft.com/office/powerpoint/2010/main" val="1153033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Income as a final payment from a job can affect assessment – wait if you can</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28</a:t>
            </a:fld>
            <a:endParaRPr lang="en-GB"/>
          </a:p>
        </p:txBody>
      </p:sp>
    </p:spTree>
    <p:extLst>
      <p:ext uri="{BB962C8B-B14F-4D97-AF65-F5344CB8AC3E}">
        <p14:creationId xmlns:p14="http://schemas.microsoft.com/office/powerpoint/2010/main" val="723046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easy calculator to identify those benefits you should be receiving</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29</a:t>
            </a:fld>
            <a:endParaRPr lang="en-GB"/>
          </a:p>
        </p:txBody>
      </p:sp>
    </p:spTree>
    <p:extLst>
      <p:ext uri="{BB962C8B-B14F-4D97-AF65-F5344CB8AC3E}">
        <p14:creationId xmlns:p14="http://schemas.microsoft.com/office/powerpoint/2010/main" val="3911202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good guide and calculator</a:t>
            </a:r>
          </a:p>
        </p:txBody>
      </p:sp>
      <p:sp>
        <p:nvSpPr>
          <p:cNvPr id="4" name="Slide Number Placeholder 3"/>
          <p:cNvSpPr>
            <a:spLocks noGrp="1"/>
          </p:cNvSpPr>
          <p:nvPr>
            <p:ph type="sldNum" sz="quarter" idx="5"/>
          </p:nvPr>
        </p:nvSpPr>
        <p:spPr/>
        <p:txBody>
          <a:bodyPr/>
          <a:lstStyle/>
          <a:p>
            <a:fld id="{8AB74162-CA18-47F5-8037-B53FB030C16A}" type="slidenum">
              <a:rPr lang="en-GB" smtClean="0"/>
              <a:t>30</a:t>
            </a:fld>
            <a:endParaRPr lang="en-GB"/>
          </a:p>
        </p:txBody>
      </p:sp>
    </p:spTree>
    <p:extLst>
      <p:ext uri="{BB962C8B-B14F-4D97-AF65-F5344CB8AC3E}">
        <p14:creationId xmlns:p14="http://schemas.microsoft.com/office/powerpoint/2010/main" val="1616569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the Gov.uk website to make sure you are up to date with any changes</a:t>
            </a:r>
          </a:p>
        </p:txBody>
      </p:sp>
      <p:sp>
        <p:nvSpPr>
          <p:cNvPr id="4" name="Slide Number Placeholder 3"/>
          <p:cNvSpPr>
            <a:spLocks noGrp="1"/>
          </p:cNvSpPr>
          <p:nvPr>
            <p:ph type="sldNum" sz="quarter" idx="5"/>
          </p:nvPr>
        </p:nvSpPr>
        <p:spPr/>
        <p:txBody>
          <a:bodyPr/>
          <a:lstStyle/>
          <a:p>
            <a:fld id="{8AB74162-CA18-47F5-8037-B53FB030C16A}" type="slidenum">
              <a:rPr lang="en-GB" smtClean="0"/>
              <a:t>31</a:t>
            </a:fld>
            <a:endParaRPr lang="en-GB"/>
          </a:p>
        </p:txBody>
      </p:sp>
    </p:spTree>
    <p:extLst>
      <p:ext uri="{BB962C8B-B14F-4D97-AF65-F5344CB8AC3E}">
        <p14:creationId xmlns:p14="http://schemas.microsoft.com/office/powerpoint/2010/main" val="47909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silly questions – others are probably thinking the same thing</a:t>
            </a:r>
          </a:p>
        </p:txBody>
      </p:sp>
      <p:sp>
        <p:nvSpPr>
          <p:cNvPr id="4" name="Slide Number Placeholder 3"/>
          <p:cNvSpPr>
            <a:spLocks noGrp="1"/>
          </p:cNvSpPr>
          <p:nvPr>
            <p:ph type="sldNum" sz="quarter" idx="5"/>
          </p:nvPr>
        </p:nvSpPr>
        <p:spPr/>
        <p:txBody>
          <a:bodyPr/>
          <a:lstStyle/>
          <a:p>
            <a:fld id="{8AB74162-CA18-47F5-8037-B53FB030C16A}" type="slidenum">
              <a:rPr lang="en-GB" smtClean="0"/>
              <a:t>5</a:t>
            </a:fld>
            <a:endParaRPr lang="en-GB"/>
          </a:p>
        </p:txBody>
      </p:sp>
    </p:spTree>
    <p:extLst>
      <p:ext uri="{BB962C8B-B14F-4D97-AF65-F5344CB8AC3E}">
        <p14:creationId xmlns:p14="http://schemas.microsoft.com/office/powerpoint/2010/main" val="816851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sz="1200"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cover bills, education and training – people who need to retrain, search via postcodes. </a:t>
            </a:r>
            <a:endParaRPr lang="en-GB" sz="105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dirty="0">
                <a:effectLst/>
                <a:latin typeface="Century Gothic" panose="020B0502020202020204" pitchFamily="34" charset="0"/>
                <a:ea typeface="Calibri" panose="020F0502020204030204" pitchFamily="34" charset="0"/>
                <a:cs typeface="Times New Roman" panose="02020603050405020304" pitchFamily="18" charset="0"/>
              </a:rPr>
              <a:t>Need to write an application, not on someone else’s behalf</a:t>
            </a:r>
            <a:endParaRPr lang="en-GB"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32</a:t>
            </a:fld>
            <a:endParaRPr lang="en-GB"/>
          </a:p>
        </p:txBody>
      </p:sp>
    </p:spTree>
    <p:extLst>
      <p:ext uri="{BB962C8B-B14F-4D97-AF65-F5344CB8AC3E}">
        <p14:creationId xmlns:p14="http://schemas.microsoft.com/office/powerpoint/2010/main" val="805431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Small grants – bit like crowdfunding – you can post for an individual help for bills etc and fundraise for them. – good success rate at the moment. It is a Christian organisation</a:t>
            </a:r>
            <a:br>
              <a:rPr lang="en-GB" sz="1200" kern="1200" dirty="0">
                <a:solidFill>
                  <a:schemeClr val="tx1"/>
                </a:solidFill>
                <a:effectLst/>
                <a:latin typeface="Century Gothic" panose="020B0502020202020204" pitchFamily="34" charset="0"/>
                <a:ea typeface="+mn-ea"/>
                <a:cs typeface="+mn-cs"/>
              </a:rPr>
            </a:br>
            <a:endParaRPr lang="en-GB" sz="1200" kern="1200" dirty="0">
              <a:solidFill>
                <a:schemeClr val="tx1"/>
              </a:solidFill>
              <a:effectLst/>
              <a:latin typeface="Century Gothic" panose="020B0502020202020204" pitchFamily="34" charset="0"/>
              <a:ea typeface="+mn-ea"/>
              <a:cs typeface="+mn-cs"/>
            </a:endParaRPr>
          </a:p>
          <a:p>
            <a:r>
              <a:rPr lang="en-GB" sz="1200" kern="1200" dirty="0">
                <a:solidFill>
                  <a:schemeClr val="tx1"/>
                </a:solidFill>
                <a:effectLst/>
                <a:latin typeface="Century Gothic" panose="020B0502020202020204" pitchFamily="34" charset="0"/>
                <a:ea typeface="+mn-ea"/>
                <a:cs typeface="+mn-cs"/>
              </a:rPr>
              <a:t>No cost to use it. Do this on behalf of someone else</a:t>
            </a:r>
          </a:p>
          <a:p>
            <a:endParaRPr lang="en-GB" sz="1200" kern="1200" dirty="0">
              <a:solidFill>
                <a:schemeClr val="tx1"/>
              </a:solidFill>
              <a:effectLst/>
              <a:latin typeface="Century Gothic" panose="020B0502020202020204" pitchFamily="34" charset="0"/>
              <a:ea typeface="+mn-ea"/>
              <a:cs typeface="+mn-cs"/>
            </a:endParaRPr>
          </a:p>
          <a:p>
            <a:r>
              <a:rPr lang="en-GB" sz="1200" kern="1200" dirty="0">
                <a:solidFill>
                  <a:schemeClr val="tx1"/>
                </a:solidFill>
                <a:effectLst/>
                <a:latin typeface="Century Gothic" panose="020B0502020202020204" pitchFamily="34" charset="0"/>
                <a:ea typeface="+mn-ea"/>
                <a:cs typeface="+mn-cs"/>
              </a:rPr>
              <a:t>Applications have to go through a church or charity Advocate. Up to £150 3 times a year per family.</a:t>
            </a:r>
            <a:br>
              <a:rPr lang="en-GB" sz="1200" kern="1200" dirty="0">
                <a:solidFill>
                  <a:schemeClr val="tx1"/>
                </a:solidFill>
                <a:effectLst/>
                <a:latin typeface="Century Gothic" panose="020B0502020202020204" pitchFamily="34" charset="0"/>
                <a:ea typeface="+mn-ea"/>
                <a:cs typeface="+mn-cs"/>
              </a:rPr>
            </a:br>
            <a:endParaRPr lang="en-GB"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33</a:t>
            </a:fld>
            <a:endParaRPr lang="en-GB"/>
          </a:p>
        </p:txBody>
      </p:sp>
    </p:spTree>
    <p:extLst>
      <p:ext uri="{BB962C8B-B14F-4D97-AF65-F5344CB8AC3E}">
        <p14:creationId xmlns:p14="http://schemas.microsoft.com/office/powerpoint/2010/main" val="2554252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entury Gothic" panose="020B0502020202020204" pitchFamily="34" charset="0"/>
                <a:ea typeface="+mn-ea"/>
                <a:cs typeface="+mn-cs"/>
              </a:rPr>
              <a:t>Muslim grant platform which can help you with basic costs – like food, travel, clothing and monthly bills. It could also help you with small debts – for money owed on credit cards, bank loans, and gas and electricity bills.</a:t>
            </a:r>
            <a:endParaRPr lang="en-GB" sz="1200" kern="1200" dirty="0">
              <a:solidFill>
                <a:schemeClr val="tx1"/>
              </a:solidFill>
              <a:effectLst/>
              <a:latin typeface="Century Gothic" panose="020B0502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34</a:t>
            </a:fld>
            <a:endParaRPr lang="en-GB"/>
          </a:p>
        </p:txBody>
      </p:sp>
    </p:spTree>
    <p:extLst>
      <p:ext uri="{BB962C8B-B14F-4D97-AF65-F5344CB8AC3E}">
        <p14:creationId xmlns:p14="http://schemas.microsoft.com/office/powerpoint/2010/main" val="522337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 </a:t>
            </a:r>
          </a:p>
          <a:p>
            <a:endParaRPr lang="en-GB" dirty="0"/>
          </a:p>
          <a:p>
            <a:r>
              <a:rPr lang="en-GB" dirty="0"/>
              <a:t>Other ways to top up income</a:t>
            </a:r>
          </a:p>
          <a:p>
            <a:endParaRPr lang="en-GB" dirty="0"/>
          </a:p>
          <a:p>
            <a:r>
              <a:rPr lang="en-GB" dirty="0"/>
              <a:t>Use approved sources – moneysaving expert has recommendations</a:t>
            </a:r>
          </a:p>
          <a:p>
            <a:endParaRPr lang="en-GB" dirty="0"/>
          </a:p>
          <a:p>
            <a:r>
              <a:rPr lang="en-GB" sz="1200" kern="1200" dirty="0">
                <a:solidFill>
                  <a:schemeClr val="tx1"/>
                </a:solidFill>
                <a:effectLst/>
                <a:latin typeface="Century Gothic" panose="020B0502020202020204" pitchFamily="34" charset="0"/>
                <a:ea typeface="+mn-ea"/>
                <a:cs typeface="+mn-cs"/>
              </a:rPr>
              <a:t>Also, some of the websites will give you Amazon vouchers rather than hard cash – this can still help your monthly budget but of course, is important to keep in mind.</a:t>
            </a:r>
            <a:endParaRPr lang="en-GB"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35</a:t>
            </a:fld>
            <a:endParaRPr lang="en-GB"/>
          </a:p>
        </p:txBody>
      </p:sp>
    </p:spTree>
    <p:extLst>
      <p:ext uri="{BB962C8B-B14F-4D97-AF65-F5344CB8AC3E}">
        <p14:creationId xmlns:p14="http://schemas.microsoft.com/office/powerpoint/2010/main" val="224539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session we will be covering budgets. </a:t>
            </a:r>
          </a:p>
          <a:p>
            <a:r>
              <a:rPr lang="en-GB" b="1" dirty="0"/>
              <a:t>Why not keep a detailed spending diary of all expenditure until next session</a:t>
            </a:r>
            <a:r>
              <a:rPr lang="en-GB" dirty="0"/>
              <a:t>. Bring it in and explain any surprises.</a:t>
            </a:r>
          </a:p>
          <a:p>
            <a:r>
              <a:rPr lang="en-GB" dirty="0"/>
              <a:t>Have a look at any existing budgets you might be using and note major items of expenditure</a:t>
            </a:r>
          </a:p>
        </p:txBody>
      </p:sp>
      <p:sp>
        <p:nvSpPr>
          <p:cNvPr id="4" name="Slide Number Placeholder 3"/>
          <p:cNvSpPr>
            <a:spLocks noGrp="1"/>
          </p:cNvSpPr>
          <p:nvPr>
            <p:ph type="sldNum" sz="quarter" idx="5"/>
          </p:nvPr>
        </p:nvSpPr>
        <p:spPr/>
        <p:txBody>
          <a:bodyPr/>
          <a:lstStyle/>
          <a:p>
            <a:fld id="{8AB74162-CA18-47F5-8037-B53FB030C16A}" type="slidenum">
              <a:rPr lang="en-GB" smtClean="0"/>
              <a:t>37</a:t>
            </a:fld>
            <a:endParaRPr lang="en-GB"/>
          </a:p>
        </p:txBody>
      </p:sp>
    </p:spTree>
    <p:extLst>
      <p:ext uri="{BB962C8B-B14F-4D97-AF65-F5344CB8AC3E}">
        <p14:creationId xmlns:p14="http://schemas.microsoft.com/office/powerpoint/2010/main" val="317037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Century Gothic" panose="020B0502020202020204" pitchFamily="34" charset="0"/>
              </a:rPr>
              <a:t>Deliver it at your own pace – this is just a suggestion. – we do recommend a break halfway through</a:t>
            </a:r>
          </a:p>
          <a:p>
            <a:r>
              <a:rPr lang="en-GB" sz="1200" dirty="0">
                <a:latin typeface="Century Gothic" panose="020B0502020202020204" pitchFamily="34" charset="0"/>
              </a:rPr>
              <a:t> </a:t>
            </a:r>
          </a:p>
          <a:p>
            <a:r>
              <a:rPr lang="en-GB" sz="1200" dirty="0">
                <a:latin typeface="Century Gothic" panose="020B0502020202020204" pitchFamily="34" charset="0"/>
              </a:rPr>
              <a:t>We recommend this breakdown because we have structured the course to follow a process of evaluating personal budgets. </a:t>
            </a:r>
          </a:p>
          <a:p>
            <a:r>
              <a:rPr lang="en-GB" sz="1200" b="1" dirty="0">
                <a:latin typeface="Century Gothic" panose="020B0502020202020204" pitchFamily="34" charset="0"/>
              </a:rPr>
              <a:t>Financial Shock</a:t>
            </a:r>
            <a:r>
              <a:rPr lang="en-GB" sz="1200" dirty="0">
                <a:latin typeface="Century Gothic" panose="020B0502020202020204" pitchFamily="34" charset="0"/>
              </a:rPr>
              <a:t> looks at maximising income through benefits, tax credits, etc. </a:t>
            </a:r>
          </a:p>
          <a:p>
            <a:r>
              <a:rPr lang="en-GB" sz="1200" b="1" dirty="0">
                <a:latin typeface="Century Gothic" panose="020B0502020202020204" pitchFamily="34" charset="0"/>
              </a:rPr>
              <a:t>Financial Help and Future</a:t>
            </a:r>
            <a:r>
              <a:rPr lang="en-GB" sz="1200" dirty="0">
                <a:latin typeface="Century Gothic" panose="020B0502020202020204" pitchFamily="34" charset="0"/>
              </a:rPr>
              <a:t> both address outgoings – </a:t>
            </a:r>
            <a:r>
              <a:rPr lang="en-GB" sz="1200" b="1" dirty="0">
                <a:latin typeface="Century Gothic" panose="020B0502020202020204" pitchFamily="34" charset="0"/>
              </a:rPr>
              <a:t>Financial Help</a:t>
            </a:r>
            <a:r>
              <a:rPr lang="en-GB" sz="1200" dirty="0">
                <a:latin typeface="Century Gothic" panose="020B0502020202020204" pitchFamily="34" charset="0"/>
              </a:rPr>
              <a:t> looking at bills that don’t change, such as utilities or rent, and </a:t>
            </a:r>
            <a:r>
              <a:rPr lang="en-GB" sz="1200" b="1" dirty="0">
                <a:latin typeface="Century Gothic" panose="020B0502020202020204" pitchFamily="34" charset="0"/>
              </a:rPr>
              <a:t>Financial Future</a:t>
            </a:r>
            <a:r>
              <a:rPr lang="en-GB" sz="1200" dirty="0">
                <a:latin typeface="Century Gothic" panose="020B0502020202020204" pitchFamily="34" charset="0"/>
              </a:rPr>
              <a:t> looks at the process of budgeting as well as some areas you can adjust your spends, such as food, fuel and energy. </a:t>
            </a:r>
          </a:p>
          <a:p>
            <a:r>
              <a:rPr lang="en-GB" sz="1200" b="1" dirty="0">
                <a:latin typeface="Century Gothic" panose="020B0502020202020204" pitchFamily="34" charset="0"/>
              </a:rPr>
              <a:t>Financial Deficit</a:t>
            </a:r>
            <a:r>
              <a:rPr lang="en-GB" sz="1200" dirty="0">
                <a:latin typeface="Century Gothic" panose="020B0502020202020204" pitchFamily="34" charset="0"/>
              </a:rPr>
              <a:t> If after maximizing your income and limiting your spending, you find yourself still unable to balance your budget, then we would look at credit or loans. </a:t>
            </a:r>
          </a:p>
          <a:p>
            <a:r>
              <a:rPr lang="en-GB" sz="1200" dirty="0">
                <a:latin typeface="Century Gothic" panose="020B0502020202020204" pitchFamily="34" charset="0"/>
              </a:rPr>
              <a:t>Even if the person you are working with just wants to learn about budgets it is worth running quickly through the other sessions</a:t>
            </a:r>
            <a:endParaRPr lang="en-GB" dirty="0"/>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6</a:t>
            </a:fld>
            <a:endParaRPr lang="en-GB"/>
          </a:p>
        </p:txBody>
      </p:sp>
    </p:spTree>
    <p:extLst>
      <p:ext uri="{BB962C8B-B14F-4D97-AF65-F5344CB8AC3E}">
        <p14:creationId xmlns:p14="http://schemas.microsoft.com/office/powerpoint/2010/main" val="112461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starting by looking at the impact financial worry can have on your mental health and general well-being</a:t>
            </a:r>
          </a:p>
          <a:p>
            <a:endParaRPr lang="en-GB" dirty="0"/>
          </a:p>
          <a:p>
            <a:r>
              <a:rPr lang="en-GB" dirty="0"/>
              <a:t>Worry and stress can stop you from addressing the problem in a timely manner</a:t>
            </a:r>
          </a:p>
        </p:txBody>
      </p:sp>
      <p:sp>
        <p:nvSpPr>
          <p:cNvPr id="4" name="Slide Number Placeholder 3"/>
          <p:cNvSpPr>
            <a:spLocks noGrp="1"/>
          </p:cNvSpPr>
          <p:nvPr>
            <p:ph type="sldNum" sz="quarter" idx="5"/>
          </p:nvPr>
        </p:nvSpPr>
        <p:spPr/>
        <p:txBody>
          <a:bodyPr/>
          <a:lstStyle/>
          <a:p>
            <a:fld id="{8AB74162-CA18-47F5-8037-B53FB030C16A}" type="slidenum">
              <a:rPr lang="en-GB" smtClean="0"/>
              <a:t>7</a:t>
            </a:fld>
            <a:endParaRPr lang="en-GB"/>
          </a:p>
        </p:txBody>
      </p:sp>
    </p:spTree>
    <p:extLst>
      <p:ext uri="{BB962C8B-B14F-4D97-AF65-F5344CB8AC3E}">
        <p14:creationId xmlns:p14="http://schemas.microsoft.com/office/powerpoint/2010/main" val="178398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are not alone</a:t>
            </a:r>
          </a:p>
          <a:p>
            <a:endParaRPr lang="en-GB" dirty="0"/>
          </a:p>
          <a:p>
            <a:r>
              <a:rPr lang="en-GB" dirty="0"/>
              <a:t>Uncertainty of this situation affects everyone</a:t>
            </a:r>
          </a:p>
          <a:p>
            <a:endParaRPr lang="en-GB" dirty="0"/>
          </a:p>
          <a:p>
            <a:r>
              <a:rPr lang="en-GB" dirty="0"/>
              <a:t>Money and mental health are often linked – uncertain financial future can lead to stress and worry, mental health issues can lead to money difficulties</a:t>
            </a:r>
          </a:p>
          <a:p>
            <a:endParaRPr lang="en-GB" dirty="0"/>
          </a:p>
          <a:p>
            <a:r>
              <a:rPr lang="en-GB" dirty="0"/>
              <a:t>Advice and support – help people understand and manage the impact</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8</a:t>
            </a:fld>
            <a:endParaRPr lang="en-GB"/>
          </a:p>
        </p:txBody>
      </p:sp>
    </p:spTree>
    <p:extLst>
      <p:ext uri="{BB962C8B-B14F-4D97-AF65-F5344CB8AC3E}">
        <p14:creationId xmlns:p14="http://schemas.microsoft.com/office/powerpoint/2010/main" val="22127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These can be subtle and useful ways of getting to the heart of mental health and money issues during this time</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9</a:t>
            </a:fld>
            <a:endParaRPr lang="en-GB"/>
          </a:p>
        </p:txBody>
      </p:sp>
    </p:spTree>
    <p:extLst>
      <p:ext uri="{BB962C8B-B14F-4D97-AF65-F5344CB8AC3E}">
        <p14:creationId xmlns:p14="http://schemas.microsoft.com/office/powerpoint/2010/main" val="328795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Phrases such as ‘everything is going to be alright’ when someone is in debt or serious financial situation can prolong and worsen someone’s financial situation. </a:t>
            </a:r>
          </a:p>
          <a:p>
            <a:r>
              <a:rPr lang="en-GB" sz="1200" kern="1200" dirty="0">
                <a:solidFill>
                  <a:schemeClr val="tx1"/>
                </a:solidFill>
                <a:effectLst/>
                <a:latin typeface="Century Gothic" panose="020B0502020202020204" pitchFamily="34" charset="0"/>
                <a:ea typeface="+mn-ea"/>
                <a:cs typeface="+mn-cs"/>
              </a:rPr>
              <a:t> </a:t>
            </a:r>
          </a:p>
          <a:p>
            <a:r>
              <a:rPr lang="en-GB" sz="1200" kern="1200" dirty="0">
                <a:solidFill>
                  <a:schemeClr val="tx1"/>
                </a:solidFill>
                <a:effectLst/>
                <a:latin typeface="Century Gothic" panose="020B0502020202020204" pitchFamily="34" charset="0"/>
                <a:ea typeface="+mn-ea"/>
                <a:cs typeface="+mn-cs"/>
              </a:rPr>
              <a:t>Similarly, we shouldn’t judge someone for the issues they may be experiencing. If a participant shares something with us and we criticise them for their issue, they may never open up to anyone again. We all have different priorities for spending our money. It doesn’t mean yours are the right or only way.</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10</a:t>
            </a:fld>
            <a:endParaRPr lang="en-GB"/>
          </a:p>
        </p:txBody>
      </p:sp>
    </p:spTree>
    <p:extLst>
      <p:ext uri="{BB962C8B-B14F-4D97-AF65-F5344CB8AC3E}">
        <p14:creationId xmlns:p14="http://schemas.microsoft.com/office/powerpoint/2010/main" val="296555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Financial abuse can take a lot of different forms.</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Often the abuse is perpetrated by a partner, but it can also come from other relationships, such as family members, friends and carers.</a:t>
            </a:r>
          </a:p>
          <a:p>
            <a:endParaRPr lang="en-GB" dirty="0"/>
          </a:p>
          <a:p>
            <a:r>
              <a:rPr lang="en-GB" sz="1200" kern="1200" dirty="0">
                <a:solidFill>
                  <a:schemeClr val="tx1"/>
                </a:solidFill>
                <a:effectLst/>
                <a:latin typeface="Century Gothic" panose="020B0502020202020204" pitchFamily="34" charset="0"/>
                <a:ea typeface="+mn-ea"/>
                <a:cs typeface="+mn-cs"/>
              </a:rPr>
              <a:t>Someone abusive might stop you from having control over your money as a way of trying to exert power over you.</a:t>
            </a:r>
          </a:p>
          <a:p>
            <a:r>
              <a:rPr lang="en-GB" sz="1200" kern="1200" dirty="0">
                <a:solidFill>
                  <a:schemeClr val="tx1"/>
                </a:solidFill>
                <a:effectLst/>
                <a:latin typeface="Century Gothic" panose="020B0502020202020204" pitchFamily="34" charset="0"/>
                <a:ea typeface="+mn-ea"/>
                <a:cs typeface="+mn-cs"/>
              </a:rPr>
              <a:t>They might also be physically violent, but it’s not always the case.</a:t>
            </a:r>
          </a:p>
          <a:p>
            <a:endParaRPr lang="en-GB" dirty="0"/>
          </a:p>
          <a:p>
            <a:r>
              <a:rPr lang="en-GB" b="1" dirty="0"/>
              <a:t>Examples here of what Financial Abuse might look like: </a:t>
            </a:r>
            <a:r>
              <a:rPr lang="en-GB" b="0" dirty="0"/>
              <a:t>on slide</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Social isolation and loneliness might increase the power abusers have and increase the opportunities to control their victims.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Century Gothic" panose="020B0502020202020204" pitchFamily="34" charset="0"/>
              <a:ea typeface="+mn-ea"/>
              <a:cs typeface="+mn-cs"/>
            </a:endParaRPr>
          </a:p>
          <a:p>
            <a:r>
              <a:rPr lang="en-GB" sz="1200" kern="1200" dirty="0">
                <a:solidFill>
                  <a:schemeClr val="tx1"/>
                </a:solidFill>
                <a:effectLst/>
                <a:latin typeface="Century Gothic" panose="020B0502020202020204" pitchFamily="34" charset="0"/>
                <a:ea typeface="+mn-ea"/>
                <a:cs typeface="+mn-cs"/>
              </a:rPr>
              <a:t>As someone working in your community you should always follow your organisation’s Safeguarding policy and procedures and if you have a concern, you should raise it. </a:t>
            </a:r>
          </a:p>
          <a:p>
            <a:endParaRPr lang="en-GB" sz="1200" kern="1200" dirty="0">
              <a:solidFill>
                <a:schemeClr val="tx1"/>
              </a:solidFill>
              <a:effectLst/>
              <a:latin typeface="Century Gothic" panose="020B0502020202020204" pitchFamily="34" charset="0"/>
              <a:ea typeface="+mn-ea"/>
              <a:cs typeface="+mn-cs"/>
            </a:endParaRPr>
          </a:p>
          <a:p>
            <a:r>
              <a:rPr lang="en-GB" sz="1200" kern="1200" dirty="0">
                <a:solidFill>
                  <a:schemeClr val="tx1"/>
                </a:solidFill>
                <a:effectLst/>
                <a:latin typeface="Century Gothic" panose="020B0502020202020204" pitchFamily="34" charset="0"/>
                <a:ea typeface="+mn-ea"/>
                <a:cs typeface="+mn-cs"/>
              </a:rPr>
              <a:t>It may be hard for Social Services or the police to investigate, but your information could be the missing piece in a jigsaw.</a:t>
            </a:r>
          </a:p>
          <a:p>
            <a:endParaRPr lang="en-GB" dirty="0"/>
          </a:p>
        </p:txBody>
      </p:sp>
      <p:sp>
        <p:nvSpPr>
          <p:cNvPr id="4" name="Slide Number Placeholder 3"/>
          <p:cNvSpPr>
            <a:spLocks noGrp="1"/>
          </p:cNvSpPr>
          <p:nvPr>
            <p:ph type="sldNum" sz="quarter" idx="5"/>
          </p:nvPr>
        </p:nvSpPr>
        <p:spPr/>
        <p:txBody>
          <a:bodyPr/>
          <a:lstStyle/>
          <a:p>
            <a:fld id="{8AB74162-CA18-47F5-8037-B53FB030C16A}" type="slidenum">
              <a:rPr lang="en-GB" smtClean="0"/>
              <a:t>11</a:t>
            </a:fld>
            <a:endParaRPr lang="en-GB"/>
          </a:p>
        </p:txBody>
      </p:sp>
    </p:spTree>
    <p:extLst>
      <p:ext uri="{BB962C8B-B14F-4D97-AF65-F5344CB8AC3E}">
        <p14:creationId xmlns:p14="http://schemas.microsoft.com/office/powerpoint/2010/main" val="413116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F68919-4F85-4872-BB8C-A04E74CBB02D}"/>
              </a:ext>
            </a:extLst>
          </p:cNvPr>
          <p:cNvSpPr>
            <a:spLocks noGrp="1"/>
          </p:cNvSpPr>
          <p:nvPr>
            <p:ph type="body" sz="quarter" idx="10" hasCustomPrompt="1"/>
          </p:nvPr>
        </p:nvSpPr>
        <p:spPr>
          <a:xfrm>
            <a:off x="1691680" y="3861048"/>
            <a:ext cx="6264225" cy="863600"/>
          </a:xfrm>
        </p:spPr>
        <p:txBody>
          <a:bodyP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GB" dirty="0"/>
          </a:p>
        </p:txBody>
      </p:sp>
      <p:sp>
        <p:nvSpPr>
          <p:cNvPr id="4" name="Title 3">
            <a:extLst>
              <a:ext uri="{FF2B5EF4-FFF2-40B4-BE49-F238E27FC236}">
                <a16:creationId xmlns:a16="http://schemas.microsoft.com/office/drawing/2014/main" id="{65CBD8D5-18D4-4C57-A9A1-84526614DDCE}"/>
              </a:ext>
            </a:extLst>
          </p:cNvPr>
          <p:cNvSpPr>
            <a:spLocks noGrp="1"/>
          </p:cNvSpPr>
          <p:nvPr>
            <p:ph type="title" hasCustomPrompt="1"/>
          </p:nvPr>
        </p:nvSpPr>
        <p:spPr>
          <a:xfrm>
            <a:off x="755576" y="2138362"/>
            <a:ext cx="7886700" cy="1325563"/>
          </a:xfrm>
        </p:spPr>
        <p:txBody>
          <a:bodyPr/>
          <a:lstStyle>
            <a:lvl1pPr algn="ctr">
              <a:defRPr b="1">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369069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54DE-4C89-4F66-BF0F-60EC4FA0952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11BC71-B889-4867-8716-8D86E07A4D7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F6CF91-E7F7-47B0-98D8-E57258A459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2A525-AED4-4A44-8260-EBE51B963E02}"/>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6" name="Footer Placeholder 5">
            <a:extLst>
              <a:ext uri="{FF2B5EF4-FFF2-40B4-BE49-F238E27FC236}">
                <a16:creationId xmlns:a16="http://schemas.microsoft.com/office/drawing/2014/main" id="{D196F162-C540-4860-B171-DD34D7330569}"/>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D2A7DD7-A199-4823-8E09-927A61BF51B2}"/>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382785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DF2C-75FC-4DC1-A472-98A86F5D6B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56FBE7-5A2D-4368-9BF6-97FD6AE018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D00995-6375-4D3A-B966-0B7975E05154}"/>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5" name="Footer Placeholder 4">
            <a:extLst>
              <a:ext uri="{FF2B5EF4-FFF2-40B4-BE49-F238E27FC236}">
                <a16:creationId xmlns:a16="http://schemas.microsoft.com/office/drawing/2014/main" id="{0286C040-CDB3-4737-99E8-C9B072FC7D7F}"/>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1C9ADB1-B602-494F-910E-67B26C6B1F9D}"/>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1066221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AB213-1A61-4F01-A364-1B8F8111040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815559-FAC8-455E-8784-52306254DF5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62458C-ED50-4A02-A9C1-308EF54DDD04}"/>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5" name="Footer Placeholder 4">
            <a:extLst>
              <a:ext uri="{FF2B5EF4-FFF2-40B4-BE49-F238E27FC236}">
                <a16:creationId xmlns:a16="http://schemas.microsoft.com/office/drawing/2014/main" id="{180CB1E6-1AEB-4DE6-B239-F8D6783FA957}"/>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2B3DCB9-6804-4F00-8564-6C4B83BED464}"/>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403191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544D-A7AF-439C-A678-91CFE93154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407DFE-F765-429A-AB75-6985AB61CA4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1182BA-D6F4-4188-8BA6-9126F6EAA850}"/>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5" name="Footer Placeholder 4">
            <a:extLst>
              <a:ext uri="{FF2B5EF4-FFF2-40B4-BE49-F238E27FC236}">
                <a16:creationId xmlns:a16="http://schemas.microsoft.com/office/drawing/2014/main" id="{CBFDA918-B67B-4AA2-A236-3C0DE3363A6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A0F7773-7757-4707-9156-654F80CAFA33}"/>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228759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ED6C-6869-4BD6-9B85-8CBDD12FC4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ACBEBF-3444-40A6-9DC2-F6D49F5EFF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804F9D-948D-4DD5-A905-102F5B8F00CC}"/>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5" name="Footer Placeholder 4">
            <a:extLst>
              <a:ext uri="{FF2B5EF4-FFF2-40B4-BE49-F238E27FC236}">
                <a16:creationId xmlns:a16="http://schemas.microsoft.com/office/drawing/2014/main" id="{D9B18020-B8CC-41F1-870B-13623C9F7A73}"/>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9E7EF04-FFE3-41E1-B311-C75EB66233D3}"/>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200488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85DA-D25A-4682-925F-09AE33DD157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9A6DFA-1FD4-4B97-89D5-D1E6B40DDD0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8462E2-D0CB-4FBB-A841-7EADBD567AB9}"/>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5" name="Footer Placeholder 4">
            <a:extLst>
              <a:ext uri="{FF2B5EF4-FFF2-40B4-BE49-F238E27FC236}">
                <a16:creationId xmlns:a16="http://schemas.microsoft.com/office/drawing/2014/main" id="{D46B05F7-A70D-45CC-9B90-F934E88D5D1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0B89B03-3AEC-4B12-B5FB-6FD3A80C29B7}"/>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202632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A5B0B-358A-41EC-9FF3-6DE6D92A1396}"/>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3905FFA-638B-4F20-AC38-73C0481263A4}"/>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05E0B1-8E16-499F-BEFC-AC8B08B1419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590B56-DFE7-4D9D-A1C2-A61FEE847F2B}"/>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6" name="Footer Placeholder 5">
            <a:extLst>
              <a:ext uri="{FF2B5EF4-FFF2-40B4-BE49-F238E27FC236}">
                <a16:creationId xmlns:a16="http://schemas.microsoft.com/office/drawing/2014/main" id="{399F1072-F244-4C7E-BF15-F81FE96E0DFE}"/>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EE4EA73-98AA-4B35-8FCF-E924CBFE339E}"/>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842722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DE66-4D15-438C-BD00-19E93A03115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E7578D-53F2-4EF2-8D6D-E87E3C48986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6E934E-C08B-455C-BB79-F274179A0C4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DC6A06-0512-4831-ADFA-A4B1E16EAE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541495-D814-4160-8C97-F2AA30E634B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C8F184-5C44-4306-A0FE-B323FF4DA8F7}"/>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8" name="Footer Placeholder 7">
            <a:extLst>
              <a:ext uri="{FF2B5EF4-FFF2-40B4-BE49-F238E27FC236}">
                <a16:creationId xmlns:a16="http://schemas.microsoft.com/office/drawing/2014/main" id="{B0372801-CF17-48C4-B9F9-C23AA7BFD225}"/>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39DBB2D-CE02-42FB-8DED-2A7541FA1C36}"/>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184001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9F9CF-F85E-4055-B168-386AF13146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925EAB-DAD2-4CDD-96D7-0BC65C9D4D78}"/>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4" name="Footer Placeholder 3">
            <a:extLst>
              <a:ext uri="{FF2B5EF4-FFF2-40B4-BE49-F238E27FC236}">
                <a16:creationId xmlns:a16="http://schemas.microsoft.com/office/drawing/2014/main" id="{B90D608D-F916-4871-A532-D3672CFE7F98}"/>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526A865-55BF-4CC8-9AFB-A7512836562A}"/>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171686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1A60E5-49A9-4D30-9AEA-FEFEE9D1753F}"/>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3" name="Footer Placeholder 2">
            <a:extLst>
              <a:ext uri="{FF2B5EF4-FFF2-40B4-BE49-F238E27FC236}">
                <a16:creationId xmlns:a16="http://schemas.microsoft.com/office/drawing/2014/main" id="{F78D7BED-2BAF-479A-8965-6D8D3C688BFC}"/>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CC4A71A0-D24E-498C-A5D6-F8DBC8D0336A}"/>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295956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9394-94D2-40F6-8EE5-0ED832CB1F1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107B8E-18F5-40D2-BD7B-030938CE33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97ED42-7A41-48B9-81BD-56EDF2CB48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3A228-ABC0-4561-B52B-34BEA9BC250F}"/>
              </a:ext>
            </a:extLst>
          </p:cNvPr>
          <p:cNvSpPr>
            <a:spLocks noGrp="1"/>
          </p:cNvSpPr>
          <p:nvPr>
            <p:ph type="dt" sz="half" idx="10"/>
          </p:nvPr>
        </p:nvSpPr>
        <p:spPr>
          <a:xfrm>
            <a:off x="628650" y="6356350"/>
            <a:ext cx="2057400" cy="365125"/>
          </a:xfrm>
          <a:prstGeom prst="rect">
            <a:avLst/>
          </a:prstGeom>
        </p:spPr>
        <p:txBody>
          <a:bodyPr/>
          <a:lstStyle/>
          <a:p>
            <a:fld id="{54E6B2BB-631F-41BD-B564-070D1CF91B77}" type="datetimeFigureOut">
              <a:rPr lang="en-GB" smtClean="0"/>
              <a:t>02/11/2022</a:t>
            </a:fld>
            <a:endParaRPr lang="en-GB"/>
          </a:p>
        </p:txBody>
      </p:sp>
      <p:sp>
        <p:nvSpPr>
          <p:cNvPr id="6" name="Footer Placeholder 5">
            <a:extLst>
              <a:ext uri="{FF2B5EF4-FFF2-40B4-BE49-F238E27FC236}">
                <a16:creationId xmlns:a16="http://schemas.microsoft.com/office/drawing/2014/main" id="{586F71FF-D432-46DB-8A78-6AE9587BF6C7}"/>
              </a:ext>
            </a:extLst>
          </p:cNvPr>
          <p:cNvSpPr>
            <a:spLocks noGrp="1"/>
          </p:cNvSpPr>
          <p:nvPr>
            <p:ph type="ftr" sz="quarter" idx="11"/>
          </p:nvPr>
        </p:nvSpPr>
        <p:spPr>
          <a:xfrm>
            <a:off x="3028950" y="6356350"/>
            <a:ext cx="30861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5540EE9-E647-446D-8549-26D66ACC10C7}"/>
              </a:ext>
            </a:extLst>
          </p:cNvPr>
          <p:cNvSpPr>
            <a:spLocks noGrp="1"/>
          </p:cNvSpPr>
          <p:nvPr>
            <p:ph type="sldNum" sz="quarter" idx="12"/>
          </p:nvPr>
        </p:nvSpPr>
        <p:spPr>
          <a:xfrm>
            <a:off x="6457950" y="6356350"/>
            <a:ext cx="2057400" cy="365125"/>
          </a:xfrm>
          <a:prstGeom prst="rect">
            <a:avLst/>
          </a:prstGeom>
        </p:spPr>
        <p:txBody>
          <a:bodyPr/>
          <a:lstStyle/>
          <a:p>
            <a:fld id="{386A9189-0772-4168-B9C1-8AB8394FC1E3}" type="slidenum">
              <a:rPr lang="en-GB" smtClean="0"/>
              <a:t>‹#›</a:t>
            </a:fld>
            <a:endParaRPr lang="en-GB"/>
          </a:p>
        </p:txBody>
      </p:sp>
    </p:spTree>
    <p:extLst>
      <p:ext uri="{BB962C8B-B14F-4D97-AF65-F5344CB8AC3E}">
        <p14:creationId xmlns:p14="http://schemas.microsoft.com/office/powerpoint/2010/main" val="2229023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5A8240-9DCA-4D13-AA14-DD43F746273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437BA9-CE7D-4C60-B10A-A6C76E91048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9F8363-E543-4EC0-82F5-45AAE8082C0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8EEEB-2007-4513-B7B5-9DD850598929}" type="datetimeFigureOut">
              <a:rPr lang="en-GB" smtClean="0"/>
              <a:t>02/11/2022</a:t>
            </a:fld>
            <a:endParaRPr lang="en-GB"/>
          </a:p>
        </p:txBody>
      </p:sp>
      <p:sp>
        <p:nvSpPr>
          <p:cNvPr id="5" name="Footer Placeholder 4">
            <a:extLst>
              <a:ext uri="{FF2B5EF4-FFF2-40B4-BE49-F238E27FC236}">
                <a16:creationId xmlns:a16="http://schemas.microsoft.com/office/drawing/2014/main" id="{145671DA-D7B3-4CDE-AA62-0C25CFD3E14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6D62E5-7002-4BEC-8744-B1F7595E4EC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A8F0D-1947-4297-B612-2C2F001C496D}" type="slidenum">
              <a:rPr lang="en-GB" smtClean="0"/>
              <a:t>‹#›</a:t>
            </a:fld>
            <a:endParaRPr lang="en-GB"/>
          </a:p>
        </p:txBody>
      </p:sp>
      <p:pic>
        <p:nvPicPr>
          <p:cNvPr id="7" name="Picture 6">
            <a:extLst>
              <a:ext uri="{FF2B5EF4-FFF2-40B4-BE49-F238E27FC236}">
                <a16:creationId xmlns:a16="http://schemas.microsoft.com/office/drawing/2014/main" id="{808CE124-8685-4BDE-A809-9EF9104866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3572"/>
            <a:ext cx="9375466" cy="6912519"/>
          </a:xfrm>
          <a:prstGeom prst="rect">
            <a:avLst/>
          </a:prstGeom>
        </p:spPr>
      </p:pic>
    </p:spTree>
    <p:extLst>
      <p:ext uri="{BB962C8B-B14F-4D97-AF65-F5344CB8AC3E}">
        <p14:creationId xmlns:p14="http://schemas.microsoft.com/office/powerpoint/2010/main" val="1476660759"/>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B8D4DF-72E3-4CE9-BAF4-80F0F210A2E6}"/>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bwMode="auto">
          <a:xfrm>
            <a:off x="-65301" y="0"/>
            <a:ext cx="9301522" cy="6858000"/>
          </a:xfrm>
          <a:prstGeom prst="rect">
            <a:avLst/>
          </a:prstGeom>
          <a:noFill/>
          <a:ln w="9525">
            <a:noFill/>
            <a:miter lim="800000"/>
            <a:headEnd/>
            <a:tailEnd/>
          </a:ln>
        </p:spPr>
      </p:pic>
      <p:sp>
        <p:nvSpPr>
          <p:cNvPr id="2" name="Title Placeholder 1">
            <a:extLst>
              <a:ext uri="{FF2B5EF4-FFF2-40B4-BE49-F238E27FC236}">
                <a16:creationId xmlns:a16="http://schemas.microsoft.com/office/drawing/2014/main" id="{82B614C4-08A4-4108-B169-D14B03B1541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2352C1C-1749-40E8-929B-C31AD317EE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100683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mind.org.uk/information-support/coronavirus-and-your-wellbeing/#collapse96ab8" TargetMode="External"/><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hyperlink" Target="https://www.rethink.org/" TargetMode="External"/><Relationship Id="rId4" Type="http://schemas.openxmlformats.org/officeDocument/2006/relationships/hyperlink" Target="https://www.nhs.uk/oneyou/every-mind-matters/your-mind-plan-quiz/?WT.tsrc=Search&amp;WT.mc_id=Brand&amp;gclid=EAIaIQobChMIgb3V4ceu6AIVSrDtCh3aBAocEAAYASAAEgIuu_D_BwE" TargetMode="Externa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s://www.nhs.uk/conditions/stress-anxiety-depression/coping-with-financial-worries/"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hyperlink" Target="https://www.nhs.uk/oneyou/every-mind-matters/coronavirus-covid-19-staying-at-home-tip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amaritans.org/how-we-can-help-you/contact-us"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1.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hyperlink" Target="https://www.moneysavingexpert.com/latesttip/"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111.nhs.uk/isolation-note/"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v.uk/government/publications/statutory-sick-pay-employees-statement-of-sickness-sc2"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111.nhs.uk/isolation-not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acas.org.uk/coronavirus"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www.citizensadvice.org.uk/work/rights-at-work/sick-pay/check-if-youre-entitled-to-sick-pa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sign-in-universal-credit"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hyperlink" Target="https://www.understandinguniversalcredit.gov.uk/already-claimed/helplin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hyperlink" Target="https://benefits-calculator.turn2us.org.uk/AboutYou"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moneyadviceservice.org.uk/en/articles/universal-credit-an-introduction" TargetMode="External"/><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8.xml"/><Relationship Id="rId11" Type="http://schemas.openxmlformats.org/officeDocument/2006/relationships/image" Target="../media/image18.png"/><Relationship Id="rId5" Type="http://schemas.openxmlformats.org/officeDocument/2006/relationships/slideLayout" Target="../slideLayouts/slideLayout8.xml"/><Relationship Id="rId10" Type="http://schemas.openxmlformats.org/officeDocument/2006/relationships/image" Target="../media/image17.png"/><Relationship Id="rId4" Type="http://schemas.openxmlformats.org/officeDocument/2006/relationships/video" Target="../media/media4.mp4"/><Relationship Id="rId9" Type="http://schemas.openxmlformats.org/officeDocument/2006/relationships/hyperlink" Target="https://www.moneyadviceservice.org.uk/en/tools/money-manage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hyperlink" Target="https://www.understandinguniversalcredit.gov.uk/" TargetMode="Externa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hyperlink" Target="https://grants-search.turn2us.org.uk/"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0.emf"/></Relationships>
</file>

<file path=ppt/slides/_rels/slide33.xml.rels><?xml version="1.0" encoding="UTF-8" standalone="yes"?>
<Relationships xmlns="http://schemas.openxmlformats.org/package/2006/relationships"><Relationship Id="rId3" Type="http://schemas.openxmlformats.org/officeDocument/2006/relationships/hyperlink" Target="https://acts435.org.uk/"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hyperlink" Target="https://nzf.org.uk/"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8" Type="http://schemas.openxmlformats.org/officeDocument/2006/relationships/hyperlink" Target="https://bit.ly/3dc9imK" TargetMode="External"/><Relationship Id="rId13" Type="http://schemas.openxmlformats.org/officeDocument/2006/relationships/hyperlink" Target="https://bit.ly/3ddgvTv" TargetMode="External"/><Relationship Id="rId18" Type="http://schemas.openxmlformats.org/officeDocument/2006/relationships/hyperlink" Target="https://bit.ly/3fewXo3" TargetMode="External"/><Relationship Id="rId3" Type="http://schemas.openxmlformats.org/officeDocument/2006/relationships/hyperlink" Target="https://bit.ly/2YrIU47" TargetMode="External"/><Relationship Id="rId21" Type="http://schemas.openxmlformats.org/officeDocument/2006/relationships/hyperlink" Target="https://bit.ly/3feg3pG" TargetMode="External"/><Relationship Id="rId7" Type="http://schemas.openxmlformats.org/officeDocument/2006/relationships/hyperlink" Target="https://bit.ly/2xscpaR" TargetMode="External"/><Relationship Id="rId12" Type="http://schemas.openxmlformats.org/officeDocument/2006/relationships/hyperlink" Target="https://bit.ly/2VU511o" TargetMode="External"/><Relationship Id="rId17" Type="http://schemas.openxmlformats.org/officeDocument/2006/relationships/hyperlink" Target="https://bit.ly/3bWIYwF" TargetMode="External"/><Relationship Id="rId2" Type="http://schemas.openxmlformats.org/officeDocument/2006/relationships/notesSlide" Target="../notesSlides/notesSlide33.xml"/><Relationship Id="rId16" Type="http://schemas.openxmlformats.org/officeDocument/2006/relationships/hyperlink" Target="https://bit.ly/2VZhHEh" TargetMode="External"/><Relationship Id="rId20" Type="http://schemas.openxmlformats.org/officeDocument/2006/relationships/hyperlink" Target="https://bit.ly/3aVOzlA" TargetMode="External"/><Relationship Id="rId1" Type="http://schemas.openxmlformats.org/officeDocument/2006/relationships/slideLayout" Target="../slideLayouts/slideLayout8.xml"/><Relationship Id="rId6" Type="http://schemas.openxmlformats.org/officeDocument/2006/relationships/hyperlink" Target="https://bit.ly/2WpNnlg" TargetMode="External"/><Relationship Id="rId11" Type="http://schemas.openxmlformats.org/officeDocument/2006/relationships/hyperlink" Target="https://shutr.bz/3aWop1Z" TargetMode="External"/><Relationship Id="rId5" Type="http://schemas.openxmlformats.org/officeDocument/2006/relationships/hyperlink" Target="https://bit.ly/3ffDPSb" TargetMode="External"/><Relationship Id="rId15" Type="http://schemas.openxmlformats.org/officeDocument/2006/relationships/hyperlink" Target="https://bit.ly/3fcKlt3" TargetMode="External"/><Relationship Id="rId23" Type="http://schemas.openxmlformats.org/officeDocument/2006/relationships/hyperlink" Target="https://eur02.safelinks.protection.outlook.com/?url=https://medium.com/@pockituk/how-to-earn-extra-money-during-the-covid-19-outbreak-36da37412d9b&amp;data=02|01|sarah.wallace@jff.org.uk|790d86c769cd4bfa20b908d7f8b5df56|95e2463b3ab047b49ac1587c77ee84f0|0|1|637251332334516043&amp;sdata=Bv4LdeszLN5y6cp4zPSrehF8UeiRLDGb8DMQNQ9cPsE%3D&amp;reserved=0" TargetMode="External"/><Relationship Id="rId10" Type="http://schemas.openxmlformats.org/officeDocument/2006/relationships/hyperlink" Target="https://bit.ly/2Ysqmke" TargetMode="External"/><Relationship Id="rId19" Type="http://schemas.openxmlformats.org/officeDocument/2006/relationships/hyperlink" Target="https://bit.ly/2WhiPC8" TargetMode="External"/><Relationship Id="rId4" Type="http://schemas.openxmlformats.org/officeDocument/2006/relationships/hyperlink" Target="https://bit.ly/3fazPm1" TargetMode="External"/><Relationship Id="rId9" Type="http://schemas.openxmlformats.org/officeDocument/2006/relationships/hyperlink" Target="https://bit.ly/3aWokLJ" TargetMode="External"/><Relationship Id="rId14" Type="http://schemas.openxmlformats.org/officeDocument/2006/relationships/hyperlink" Target="https://amzn.to/3aVVdIk" TargetMode="External"/><Relationship Id="rId22" Type="http://schemas.openxmlformats.org/officeDocument/2006/relationships/hyperlink" Target="https://etsy.me/2SuwEM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66AD66-D264-4892-AA30-E752A6FF6C45}"/>
              </a:ext>
            </a:extLst>
          </p:cNvPr>
          <p:cNvSpPr>
            <a:spLocks noGrp="1"/>
          </p:cNvSpPr>
          <p:nvPr>
            <p:ph type="body" sz="quarter" idx="10"/>
          </p:nvPr>
        </p:nvSpPr>
        <p:spPr/>
        <p:txBody>
          <a:bodyPr/>
          <a:lstStyle/>
          <a:p>
            <a:r>
              <a:rPr lang="en-GB" b="1" dirty="0">
                <a:latin typeface="Calibri" panose="020F0502020204030204" pitchFamily="34" charset="0"/>
                <a:ea typeface="Calibri" panose="020F0502020204030204" pitchFamily="34" charset="0"/>
                <a:cs typeface="Times New Roman" panose="02020603050405020304" pitchFamily="18" charset="0"/>
              </a:rPr>
              <a:t>Addressing the Cost of Living Crisis</a:t>
            </a:r>
            <a:endParaRPr lang="en-GB" dirty="0"/>
          </a:p>
        </p:txBody>
      </p:sp>
      <p:sp>
        <p:nvSpPr>
          <p:cNvPr id="5" name="Title 4">
            <a:extLst>
              <a:ext uri="{FF2B5EF4-FFF2-40B4-BE49-F238E27FC236}">
                <a16:creationId xmlns:a16="http://schemas.microsoft.com/office/drawing/2014/main" id="{89920D03-65B2-57D1-3A44-B913BBE210A6}"/>
              </a:ext>
            </a:extLst>
          </p:cNvPr>
          <p:cNvSpPr>
            <a:spLocks noGrp="1"/>
          </p:cNvSpPr>
          <p:nvPr>
            <p:ph type="title"/>
          </p:nvPr>
        </p:nvSpPr>
        <p:spPr/>
        <p:txBody>
          <a:bodyPr/>
          <a:lstStyle/>
          <a:p>
            <a:r>
              <a:rPr lang="en-GB" dirty="0"/>
              <a:t>Money  Matters</a:t>
            </a:r>
          </a:p>
        </p:txBody>
      </p:sp>
    </p:spTree>
    <p:extLst>
      <p:ext uri="{BB962C8B-B14F-4D97-AF65-F5344CB8AC3E}">
        <p14:creationId xmlns:p14="http://schemas.microsoft.com/office/powerpoint/2010/main" val="2064928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ED55-9AF8-FBF4-1433-6AFF58A8FDFD}"/>
              </a:ext>
            </a:extLst>
          </p:cNvPr>
          <p:cNvSpPr txBox="1">
            <a:spLocks/>
          </p:cNvSpPr>
          <p:nvPr/>
        </p:nvSpPr>
        <p:spPr>
          <a:xfrm>
            <a:off x="-87290" y="404664"/>
            <a:ext cx="9339810" cy="727189"/>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3200" b="1"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pitchFamily="34" charset="0"/>
                <a:ea typeface="Calibri" panose="020F0502020204030204" pitchFamily="34" charset="0"/>
                <a:cs typeface="+mj-cs"/>
              </a:rPr>
              <a:t>Talking About Money </a:t>
            </a:r>
            <a:endParaRPr kumimoji="0" lang="en-GB" sz="5400" b="0"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pitchFamily="34" charset="0"/>
              <a:ea typeface="+mj-ea"/>
              <a:cs typeface="+mj-cs"/>
            </a:endParaRPr>
          </a:p>
        </p:txBody>
      </p:sp>
      <p:sp>
        <p:nvSpPr>
          <p:cNvPr id="3" name="Content Placeholder 2">
            <a:extLst>
              <a:ext uri="{FF2B5EF4-FFF2-40B4-BE49-F238E27FC236}">
                <a16:creationId xmlns:a16="http://schemas.microsoft.com/office/drawing/2014/main" id="{570D89C4-718C-A117-BE5A-ABB62AA78704}"/>
              </a:ext>
            </a:extLst>
          </p:cNvPr>
          <p:cNvSpPr txBox="1">
            <a:spLocks/>
          </p:cNvSpPr>
          <p:nvPr/>
        </p:nvSpPr>
        <p:spPr>
          <a:xfrm>
            <a:off x="-87290" y="1340768"/>
            <a:ext cx="4824536" cy="4680520"/>
          </a:xfrm>
          <a:prstGeom prst="rect">
            <a:avLst/>
          </a:prstGeom>
          <a:solidFill>
            <a:srgbClr val="299735"/>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Positive Approach: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1"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Encourage</a:t>
            </a:r>
            <a:r>
              <a:rPr kumimoji="0" lang="en-GB" sz="2000" b="0"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 Seek Help Early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1"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Remind</a:t>
            </a:r>
            <a:r>
              <a:rPr kumimoji="0" lang="en-GB" sz="2000" b="0"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 No Shame in This Situation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1"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Listen</a:t>
            </a:r>
            <a:r>
              <a:rPr kumimoji="0" lang="en-GB" sz="2000" b="0"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 to Worries &amp; Concerns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1"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Reassure</a:t>
            </a:r>
            <a:r>
              <a:rPr kumimoji="0" lang="en-GB" sz="2000" b="0" i="1" u="none" strike="noStrike" kern="1200" cap="none" spc="0" normalizeH="0" baseline="0" noProof="0">
                <a:ln>
                  <a:noFill/>
                </a:ln>
                <a:solidFill>
                  <a:sysClr val="window" lastClr="FFFFFF"/>
                </a:solidFill>
                <a:effectLst/>
                <a:uLnTx/>
                <a:uFillTx/>
                <a:latin typeface="Century Gothic" panose="020B0502020202020204" pitchFamily="34" charset="0"/>
                <a:ea typeface="Calibri" panose="020F0502020204030204" pitchFamily="34" charset="0"/>
                <a:cs typeface="+mn-cs"/>
              </a:rPr>
              <a:t>: They are Not Alone</a:t>
            </a:r>
            <a:endParaRPr kumimoji="0" lang="en-GB" sz="2000" b="0" i="1" u="none" strike="noStrike" kern="1200" cap="none" spc="0" normalizeH="0" baseline="0" noProof="0" dirty="0">
              <a:ln>
                <a:noFill/>
              </a:ln>
              <a:solidFill>
                <a:sysClr val="window" lastClr="FFFFFF"/>
              </a:solidFill>
              <a:effectLst/>
              <a:uLnTx/>
              <a:uFillTx/>
              <a:latin typeface="Century Gothic" panose="020B0502020202020204" pitchFamily="34" charset="0"/>
              <a:ea typeface="Calibri" panose="020F0502020204030204" pitchFamily="34" charset="0"/>
              <a:cs typeface="+mn-cs"/>
            </a:endParaRPr>
          </a:p>
        </p:txBody>
      </p:sp>
      <p:sp>
        <p:nvSpPr>
          <p:cNvPr id="4" name="Content Placeholder 2">
            <a:extLst>
              <a:ext uri="{FF2B5EF4-FFF2-40B4-BE49-F238E27FC236}">
                <a16:creationId xmlns:a16="http://schemas.microsoft.com/office/drawing/2014/main" id="{4DBC1790-04E9-8757-B2B5-2DD52D4C9C2C}"/>
              </a:ext>
            </a:extLst>
          </p:cNvPr>
          <p:cNvSpPr txBox="1">
            <a:spLocks/>
          </p:cNvSpPr>
          <p:nvPr/>
        </p:nvSpPr>
        <p:spPr>
          <a:xfrm>
            <a:off x="4716016" y="1340768"/>
            <a:ext cx="4536504" cy="4680520"/>
          </a:xfrm>
          <a:prstGeom prst="rect">
            <a:avLst/>
          </a:prstGeom>
          <a:solidFill>
            <a:srgbClr val="F0403A"/>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GB" sz="2400" b="1" dirty="0">
                <a:solidFill>
                  <a:prstClr val="white"/>
                </a:solidFill>
                <a:latin typeface="Century Gothic" panose="020B0502020202020204" pitchFamily="34" charset="0"/>
                <a:ea typeface="Calibri" panose="020F0502020204030204" pitchFamily="34" charset="0"/>
              </a:rPr>
              <a:t>Things to Avoid: </a:t>
            </a:r>
          </a:p>
          <a:p>
            <a:pPr marL="0" indent="0" algn="ctr" fontAlgn="auto">
              <a:spcAft>
                <a:spcPts val="0"/>
              </a:spcAft>
              <a:buFont typeface="Arial" panose="020B0604020202020204" pitchFamily="34" charset="0"/>
              <a:buNone/>
              <a:defRPr/>
            </a:pPr>
            <a:endParaRPr lang="en-GB" b="1" dirty="0">
              <a:solidFill>
                <a:prstClr val="white"/>
              </a:solidFill>
              <a:latin typeface="Century Gothic" panose="020B0502020202020204" pitchFamily="34" charset="0"/>
              <a:ea typeface="Calibri" panose="020F0502020204030204" pitchFamily="34" charset="0"/>
            </a:endParaRPr>
          </a:p>
          <a:p>
            <a:pPr fontAlgn="auto">
              <a:spcAft>
                <a:spcPts val="0"/>
              </a:spcAft>
              <a:defRPr/>
            </a:pPr>
            <a:r>
              <a:rPr lang="en-GB" sz="2000" b="1" i="1" dirty="0">
                <a:solidFill>
                  <a:prstClr val="white"/>
                </a:solidFill>
                <a:latin typeface="Century Gothic" panose="020B0502020202020204" pitchFamily="34" charset="0"/>
                <a:ea typeface="Calibri" panose="020F0502020204030204" pitchFamily="34" charset="0"/>
              </a:rPr>
              <a:t>Ignoring the Problem: </a:t>
            </a:r>
            <a:r>
              <a:rPr lang="en-GB" sz="2000" i="1" dirty="0">
                <a:solidFill>
                  <a:prstClr val="white"/>
                </a:solidFill>
                <a:latin typeface="Century Gothic" panose="020B0502020202020204" pitchFamily="34" charset="0"/>
                <a:ea typeface="Calibri" panose="020F0502020204030204" pitchFamily="34" charset="0"/>
              </a:rPr>
              <a:t>help them problem solve</a:t>
            </a:r>
          </a:p>
          <a:p>
            <a:pPr fontAlgn="auto">
              <a:spcAft>
                <a:spcPts val="0"/>
              </a:spcAft>
              <a:defRPr/>
            </a:pPr>
            <a:r>
              <a:rPr lang="en-GB" sz="2000" b="1" i="1" dirty="0">
                <a:solidFill>
                  <a:prstClr val="white"/>
                </a:solidFill>
                <a:latin typeface="Century Gothic" panose="020B0502020202020204" pitchFamily="34" charset="0"/>
                <a:ea typeface="Calibri" panose="020F0502020204030204" pitchFamily="34" charset="0"/>
              </a:rPr>
              <a:t>Judgment: </a:t>
            </a:r>
            <a:r>
              <a:rPr lang="en-GB" sz="2000" i="1" dirty="0">
                <a:solidFill>
                  <a:prstClr val="white"/>
                </a:solidFill>
                <a:latin typeface="Century Gothic" panose="020B0502020202020204" pitchFamily="34" charset="0"/>
                <a:ea typeface="Calibri" panose="020F0502020204030204" pitchFamily="34" charset="0"/>
              </a:rPr>
              <a:t>you are here to support</a:t>
            </a:r>
            <a:endParaRPr lang="en-GB" sz="1800" i="1" dirty="0">
              <a:solidFill>
                <a:prstClr val="white"/>
              </a:solidFill>
              <a:latin typeface="Century Gothic" panose="020B0502020202020204" pitchFamily="34" charset="0"/>
              <a:ea typeface="Calibri" panose="020F0502020204030204" pitchFamily="34" charset="0"/>
            </a:endParaRPr>
          </a:p>
          <a:p>
            <a:pPr fontAlgn="auto">
              <a:spcAft>
                <a:spcPts val="0"/>
              </a:spcAft>
              <a:defRPr/>
            </a:pPr>
            <a:r>
              <a:rPr lang="en-GB" sz="2000" b="1" i="1" dirty="0">
                <a:solidFill>
                  <a:prstClr val="white"/>
                </a:solidFill>
                <a:latin typeface="Century Gothic" panose="020B0502020202020204" pitchFamily="34" charset="0"/>
                <a:ea typeface="Calibri" panose="020F0502020204030204" pitchFamily="34" charset="0"/>
              </a:rPr>
              <a:t>Interruption</a:t>
            </a:r>
            <a:r>
              <a:rPr lang="en-GB" sz="2000" i="1" dirty="0">
                <a:solidFill>
                  <a:prstClr val="white"/>
                </a:solidFill>
                <a:latin typeface="Century Gothic" panose="020B0502020202020204" pitchFamily="34" charset="0"/>
                <a:ea typeface="Calibri" panose="020F0502020204030204" pitchFamily="34" charset="0"/>
              </a:rPr>
              <a:t>: Listen </a:t>
            </a:r>
          </a:p>
          <a:p>
            <a:pPr fontAlgn="auto">
              <a:spcAft>
                <a:spcPts val="0"/>
              </a:spcAft>
              <a:defRPr/>
            </a:pPr>
            <a:r>
              <a:rPr lang="en-GB" sz="2000" b="1" i="1" dirty="0">
                <a:solidFill>
                  <a:prstClr val="white"/>
                </a:solidFill>
                <a:latin typeface="Century Gothic" panose="020B0502020202020204" pitchFamily="34" charset="0"/>
                <a:ea typeface="Calibri" panose="020F0502020204030204" pitchFamily="34" charset="0"/>
              </a:rPr>
              <a:t>Offering</a:t>
            </a:r>
            <a:r>
              <a:rPr lang="en-GB" sz="2000" i="1" dirty="0">
                <a:solidFill>
                  <a:prstClr val="white"/>
                </a:solidFill>
                <a:latin typeface="Century Gothic" panose="020B0502020202020204" pitchFamily="34" charset="0"/>
                <a:ea typeface="Calibri" panose="020F0502020204030204" pitchFamily="34" charset="0"/>
              </a:rPr>
              <a:t> </a:t>
            </a:r>
            <a:r>
              <a:rPr lang="en-GB" sz="2000" b="1" i="1" dirty="0">
                <a:solidFill>
                  <a:prstClr val="white"/>
                </a:solidFill>
                <a:latin typeface="Century Gothic" panose="020B0502020202020204" pitchFamily="34" charset="0"/>
                <a:ea typeface="Calibri" panose="020F0502020204030204" pitchFamily="34" charset="0"/>
              </a:rPr>
              <a:t>Specific</a:t>
            </a:r>
            <a:r>
              <a:rPr lang="en-GB" sz="2000" i="1" dirty="0">
                <a:solidFill>
                  <a:prstClr val="white"/>
                </a:solidFill>
                <a:latin typeface="Century Gothic" panose="020B0502020202020204" pitchFamily="34" charset="0"/>
                <a:ea typeface="Calibri" panose="020F0502020204030204" pitchFamily="34" charset="0"/>
              </a:rPr>
              <a:t> </a:t>
            </a:r>
            <a:r>
              <a:rPr lang="en-GB" sz="2000" b="1" i="1" dirty="0">
                <a:solidFill>
                  <a:prstClr val="white"/>
                </a:solidFill>
                <a:latin typeface="Century Gothic" panose="020B0502020202020204" pitchFamily="34" charset="0"/>
                <a:ea typeface="Calibri" panose="020F0502020204030204" pitchFamily="34" charset="0"/>
              </a:rPr>
              <a:t>Money</a:t>
            </a:r>
            <a:r>
              <a:rPr lang="en-GB" sz="2000" i="1" dirty="0">
                <a:solidFill>
                  <a:prstClr val="white"/>
                </a:solidFill>
                <a:latin typeface="Century Gothic" panose="020B0502020202020204" pitchFamily="34" charset="0"/>
                <a:ea typeface="Calibri" panose="020F0502020204030204" pitchFamily="34" charset="0"/>
              </a:rPr>
              <a:t> </a:t>
            </a:r>
            <a:r>
              <a:rPr lang="en-GB" sz="2000" b="1" i="1" dirty="0">
                <a:solidFill>
                  <a:prstClr val="white"/>
                </a:solidFill>
                <a:latin typeface="Century Gothic" panose="020B0502020202020204" pitchFamily="34" charset="0"/>
                <a:ea typeface="Calibri" panose="020F0502020204030204" pitchFamily="34" charset="0"/>
              </a:rPr>
              <a:t>Advice</a:t>
            </a:r>
          </a:p>
          <a:p>
            <a:pPr marL="457200" lvl="1" indent="0" fontAlgn="auto">
              <a:spcBef>
                <a:spcPts val="1000"/>
              </a:spcBef>
              <a:spcAft>
                <a:spcPts val="0"/>
              </a:spcAft>
              <a:buFont typeface="Arial" panose="020B0604020202020204" pitchFamily="34" charset="0"/>
              <a:buNone/>
              <a:defRPr/>
            </a:pPr>
            <a:r>
              <a:rPr lang="en-GB" sz="1800" i="1" dirty="0">
                <a:solidFill>
                  <a:prstClr val="white"/>
                </a:solidFill>
                <a:latin typeface="Century Gothic" panose="020B0502020202020204" pitchFamily="34" charset="0"/>
                <a:ea typeface="Calibri" panose="020F0502020204030204" pitchFamily="34" charset="0"/>
              </a:rPr>
              <a:t>You Must Be Qualified to Do This!</a:t>
            </a:r>
          </a:p>
        </p:txBody>
      </p:sp>
    </p:spTree>
    <p:extLst>
      <p:ext uri="{BB962C8B-B14F-4D97-AF65-F5344CB8AC3E}">
        <p14:creationId xmlns:p14="http://schemas.microsoft.com/office/powerpoint/2010/main" val="98831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23AD-A529-8F3C-589C-4786A7F9051A}"/>
              </a:ext>
            </a:extLst>
          </p:cNvPr>
          <p:cNvSpPr txBox="1">
            <a:spLocks/>
          </p:cNvSpPr>
          <p:nvPr/>
        </p:nvSpPr>
        <p:spPr>
          <a:xfrm>
            <a:off x="-108520" y="476673"/>
            <a:ext cx="9361040" cy="720080"/>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pitchFamily="34" charset="0"/>
                <a:ea typeface="+mj-ea"/>
                <a:cs typeface="+mj-cs"/>
              </a:rPr>
              <a:t>Financial Abuse</a:t>
            </a:r>
          </a:p>
        </p:txBody>
      </p:sp>
      <p:sp>
        <p:nvSpPr>
          <p:cNvPr id="3" name="Content Placeholder 2">
            <a:extLst>
              <a:ext uri="{FF2B5EF4-FFF2-40B4-BE49-F238E27FC236}">
                <a16:creationId xmlns:a16="http://schemas.microsoft.com/office/drawing/2014/main" id="{81EF865E-56F9-7696-2095-E505B55D3D2F}"/>
              </a:ext>
            </a:extLst>
          </p:cNvPr>
          <p:cNvSpPr txBox="1">
            <a:spLocks/>
          </p:cNvSpPr>
          <p:nvPr/>
        </p:nvSpPr>
        <p:spPr>
          <a:xfrm>
            <a:off x="431999" y="1524125"/>
            <a:ext cx="4140000" cy="2160000"/>
          </a:xfrm>
          <a:prstGeom prst="rect">
            <a:avLst/>
          </a:prstGeom>
          <a:solidFill>
            <a:srgbClr val="FF8837"/>
          </a:solidFill>
          <a:ln>
            <a:solidFill>
              <a:srgbClr val="FF8837"/>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From Anyone: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Credit in Your Name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Controls Your Accounts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Changes to Will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Taking Money without Returns</a:t>
            </a:r>
          </a:p>
        </p:txBody>
      </p:sp>
      <p:sp>
        <p:nvSpPr>
          <p:cNvPr id="4" name="Content Placeholder 2">
            <a:extLst>
              <a:ext uri="{FF2B5EF4-FFF2-40B4-BE49-F238E27FC236}">
                <a16:creationId xmlns:a16="http://schemas.microsoft.com/office/drawing/2014/main" id="{B5FED03D-C54B-C081-B92B-8A35918185D9}"/>
              </a:ext>
            </a:extLst>
          </p:cNvPr>
          <p:cNvSpPr txBox="1">
            <a:spLocks/>
          </p:cNvSpPr>
          <p:nvPr/>
        </p:nvSpPr>
        <p:spPr>
          <a:xfrm>
            <a:off x="4572001" y="1524125"/>
            <a:ext cx="4140000" cy="2160000"/>
          </a:xfrm>
          <a:prstGeom prst="rect">
            <a:avLst/>
          </a:prstGeom>
          <a:solidFill>
            <a:srgbClr val="46C7E1"/>
          </a:solidFill>
          <a:ln>
            <a:solidFill>
              <a:srgbClr val="46C7E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From a Partner: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All Bills in Your Name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Dictates How/When You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Requires Spending Accounts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Never Shares  Their Spending</a:t>
            </a:r>
          </a:p>
        </p:txBody>
      </p:sp>
      <p:sp>
        <p:nvSpPr>
          <p:cNvPr id="5" name="Content Placeholder 2">
            <a:extLst>
              <a:ext uri="{FF2B5EF4-FFF2-40B4-BE49-F238E27FC236}">
                <a16:creationId xmlns:a16="http://schemas.microsoft.com/office/drawing/2014/main" id="{AD2E4854-0E6F-A00D-2DD9-FC2D5328C063}"/>
              </a:ext>
            </a:extLst>
          </p:cNvPr>
          <p:cNvSpPr txBox="1">
            <a:spLocks/>
          </p:cNvSpPr>
          <p:nvPr/>
        </p:nvSpPr>
        <p:spPr>
          <a:xfrm>
            <a:off x="432001" y="3684125"/>
            <a:ext cx="8280000" cy="1800000"/>
          </a:xfrm>
          <a:prstGeom prst="rect">
            <a:avLst/>
          </a:prstGeom>
          <a:solidFill>
            <a:srgbClr val="F04044"/>
          </a:solidFill>
          <a:ln>
            <a:solidFill>
              <a:srgbClr val="F0404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Help is Available: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Contact Your Bank or Financial Provider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Universal Credit Separate Payments May Be Possible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Follow Your Organisation’s Safeguarding Policy</a:t>
            </a:r>
          </a:p>
        </p:txBody>
      </p:sp>
    </p:spTree>
    <p:extLst>
      <p:ext uri="{BB962C8B-B14F-4D97-AF65-F5344CB8AC3E}">
        <p14:creationId xmlns:p14="http://schemas.microsoft.com/office/powerpoint/2010/main" val="30340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88D4-AD81-FCAC-1EA3-B56C4E78F301}"/>
              </a:ext>
            </a:extLst>
          </p:cNvPr>
          <p:cNvSpPr txBox="1">
            <a:spLocks/>
          </p:cNvSpPr>
          <p:nvPr/>
        </p:nvSpPr>
        <p:spPr>
          <a:xfrm>
            <a:off x="-108520" y="332656"/>
            <a:ext cx="9361039" cy="688372"/>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j-cs"/>
              </a:rPr>
              <a:t>What  Support Is Available?</a:t>
            </a:r>
            <a:endParaRPr kumimoji="0" lang="en-GB" sz="5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endParaRPr>
          </a:p>
        </p:txBody>
      </p:sp>
      <p:sp>
        <p:nvSpPr>
          <p:cNvPr id="3" name="Content Placeholder 2">
            <a:extLst>
              <a:ext uri="{FF2B5EF4-FFF2-40B4-BE49-F238E27FC236}">
                <a16:creationId xmlns:a16="http://schemas.microsoft.com/office/drawing/2014/main" id="{0A400731-B0A0-3636-E4CB-4AAA1BD683B1}"/>
              </a:ext>
            </a:extLst>
          </p:cNvPr>
          <p:cNvSpPr txBox="1">
            <a:spLocks/>
          </p:cNvSpPr>
          <p:nvPr/>
        </p:nvSpPr>
        <p:spPr>
          <a:xfrm>
            <a:off x="611560" y="2492896"/>
            <a:ext cx="3587418" cy="154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sz="1900" dirty="0">
                <a:ea typeface="Calibri" panose="020F0502020204030204" pitchFamily="34" charset="0"/>
              </a:rPr>
              <a:t>MIND, the UK’s leading mental health charity, have guidance on Coronavirus: </a:t>
            </a:r>
            <a:r>
              <a:rPr lang="en-GB" sz="1900" b="1" u="sng" spc="10" dirty="0">
                <a:solidFill>
                  <a:srgbClr val="00B0F0"/>
                </a:solidFill>
                <a:ea typeface="Times New Roman" panose="02020603050405020304" pitchFamily="18" charset="0"/>
                <a:hlinkClick r:id="rId3">
                  <a:extLst>
                    <a:ext uri="{A12FA001-AC4F-418D-AE19-62706E023703}">
                      <ahyp:hlinkClr xmlns:ahyp="http://schemas.microsoft.com/office/drawing/2018/hyperlinkcolor" val="tx"/>
                    </a:ext>
                  </a:extLst>
                </a:hlinkClick>
              </a:rPr>
              <a:t>MIND - Coronavirus Support </a:t>
            </a:r>
            <a:endParaRPr lang="en-GB" sz="1900" b="1" u="sng" spc="10" dirty="0">
              <a:solidFill>
                <a:srgbClr val="00B0F0"/>
              </a:solidFill>
              <a:ea typeface="Times New Roman" panose="02020603050405020304" pitchFamily="18" charset="0"/>
            </a:endParaRPr>
          </a:p>
          <a:p>
            <a:pPr marL="0" indent="0" fontAlgn="auto">
              <a:spcAft>
                <a:spcPts val="0"/>
              </a:spcAft>
              <a:buFont typeface="Arial" panose="020B0604020202020204" pitchFamily="34" charset="0"/>
              <a:buNone/>
            </a:pPr>
            <a:endParaRPr lang="en-GB" sz="1900" u="sng" spc="10" dirty="0">
              <a:solidFill>
                <a:srgbClr val="00B0F0"/>
              </a:solidFill>
              <a:ea typeface="Times New Roman" panose="02020603050405020304" pitchFamily="18" charset="0"/>
            </a:endParaRPr>
          </a:p>
          <a:p>
            <a:pPr marL="0" indent="0" fontAlgn="auto">
              <a:spcAft>
                <a:spcPts val="0"/>
              </a:spcAft>
              <a:buFont typeface="Arial" panose="020B0604020202020204" pitchFamily="34" charset="0"/>
              <a:buNone/>
            </a:pPr>
            <a:endParaRPr lang="en-GB" sz="2000" dirty="0">
              <a:ea typeface="Calibri" panose="020F0502020204030204" pitchFamily="34" charset="0"/>
            </a:endParaRPr>
          </a:p>
        </p:txBody>
      </p:sp>
      <p:sp>
        <p:nvSpPr>
          <p:cNvPr id="4" name="TextBox 3">
            <a:extLst>
              <a:ext uri="{FF2B5EF4-FFF2-40B4-BE49-F238E27FC236}">
                <a16:creationId xmlns:a16="http://schemas.microsoft.com/office/drawing/2014/main" id="{AA5C13AD-33CA-5070-EB42-FF11D5846DD2}"/>
              </a:ext>
            </a:extLst>
          </p:cNvPr>
          <p:cNvSpPr txBox="1"/>
          <p:nvPr/>
        </p:nvSpPr>
        <p:spPr>
          <a:xfrm>
            <a:off x="4738408" y="2617496"/>
            <a:ext cx="3935223" cy="1623008"/>
          </a:xfrm>
          <a:prstGeom prst="rect">
            <a:avLst/>
          </a:prstGeom>
          <a:noFill/>
        </p:spPr>
        <p:txBody>
          <a:bodyPr wrap="square" rtlCol="0">
            <a:spAutoFit/>
          </a:bodyPr>
          <a:lstStyle/>
          <a:p>
            <a:pPr fontAlgn="auto">
              <a:lnSpc>
                <a:spcPct val="90000"/>
              </a:lnSpc>
              <a:spcBef>
                <a:spcPts val="1000"/>
              </a:spcBef>
              <a:spcAft>
                <a:spcPts val="0"/>
              </a:spcAft>
              <a:defRPr/>
            </a:pPr>
            <a:r>
              <a:rPr lang="en-GB" dirty="0">
                <a:solidFill>
                  <a:prstClr val="black"/>
                </a:solidFill>
                <a:latin typeface="Century Gothic" panose="020B0502020202020204" pitchFamily="34" charset="0"/>
                <a:ea typeface="Calibri" panose="020F0502020204030204" pitchFamily="34" charset="0"/>
                <a:cs typeface="+mn-cs"/>
              </a:rPr>
              <a:t>Public Health England have a </a:t>
            </a:r>
            <a:r>
              <a:rPr lang="en-GB" b="1" dirty="0">
                <a:solidFill>
                  <a:srgbClr val="00B0F0"/>
                </a:solidFill>
                <a:latin typeface="Century Gothic" panose="020B0502020202020204" pitchFamily="34" charset="0"/>
                <a:ea typeface="Calibri" panose="020F0502020204030204" pitchFamily="34" charset="0"/>
                <a:cs typeface="+mn-cs"/>
                <a:hlinkClick r:id="rId4">
                  <a:extLst>
                    <a:ext uri="{A12FA001-AC4F-418D-AE19-62706E023703}">
                      <ahyp:hlinkClr xmlns:ahyp="http://schemas.microsoft.com/office/drawing/2018/hyperlinkcolor" val="tx"/>
                    </a:ext>
                  </a:extLst>
                </a:hlinkClick>
              </a:rPr>
              <a:t>5 Question Quiz </a:t>
            </a:r>
            <a:r>
              <a:rPr lang="en-GB" dirty="0">
                <a:solidFill>
                  <a:prstClr val="black"/>
                </a:solidFill>
                <a:latin typeface="Century Gothic" panose="020B0502020202020204" pitchFamily="34" charset="0"/>
                <a:ea typeface="Calibri" panose="020F0502020204030204" pitchFamily="34" charset="0"/>
                <a:cs typeface="+mn-cs"/>
              </a:rPr>
              <a:t>to provide “Mind Plans” to support you specifically</a:t>
            </a:r>
          </a:p>
          <a:p>
            <a:pPr fontAlgn="auto">
              <a:lnSpc>
                <a:spcPct val="90000"/>
              </a:lnSpc>
              <a:spcBef>
                <a:spcPts val="1000"/>
              </a:spcBef>
              <a:spcAft>
                <a:spcPts val="0"/>
              </a:spcAft>
              <a:defRPr/>
            </a:pPr>
            <a:endParaRPr lang="en-GB" sz="1900" dirty="0">
              <a:solidFill>
                <a:prstClr val="black"/>
              </a:solidFill>
              <a:latin typeface="Century Gothic" panose="020B0502020202020204" pitchFamily="34" charset="0"/>
              <a:ea typeface="Calibri" panose="020F0502020204030204" pitchFamily="34" charset="0"/>
              <a:cs typeface="+mn-cs"/>
            </a:endParaRPr>
          </a:p>
          <a:p>
            <a:pPr fontAlgn="auto">
              <a:lnSpc>
                <a:spcPct val="90000"/>
              </a:lnSpc>
              <a:spcBef>
                <a:spcPts val="1000"/>
              </a:spcBef>
              <a:spcAft>
                <a:spcPts val="0"/>
              </a:spcAft>
              <a:defRPr/>
            </a:pPr>
            <a:endParaRPr lang="en-GB" sz="1900" dirty="0">
              <a:solidFill>
                <a:prstClr val="black"/>
              </a:solidFill>
              <a:latin typeface="Century Gothic" panose="020B050202020202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60506B25-2BE6-0209-4C64-2F282E9C6138}"/>
              </a:ext>
            </a:extLst>
          </p:cNvPr>
          <p:cNvSpPr txBox="1"/>
          <p:nvPr/>
        </p:nvSpPr>
        <p:spPr>
          <a:xfrm>
            <a:off x="4912310" y="4747443"/>
            <a:ext cx="3587418" cy="1089529"/>
          </a:xfrm>
          <a:prstGeom prst="rect">
            <a:avLst/>
          </a:prstGeom>
          <a:noFill/>
        </p:spPr>
        <p:txBody>
          <a:bodyPr wrap="square" rtlCol="0">
            <a:spAutoFit/>
          </a:bodyPr>
          <a:lstStyle/>
          <a:p>
            <a:pPr fontAlgn="auto">
              <a:lnSpc>
                <a:spcPct val="90000"/>
              </a:lnSpc>
              <a:spcBef>
                <a:spcPts val="1000"/>
              </a:spcBef>
              <a:spcAft>
                <a:spcPts val="0"/>
              </a:spcAft>
              <a:defRPr/>
            </a:pPr>
            <a:r>
              <a:rPr lang="en-GB" spc="10" dirty="0">
                <a:solidFill>
                  <a:prstClr val="black"/>
                </a:solidFill>
                <a:latin typeface="Century Gothic" panose="020B0502020202020204" pitchFamily="34" charset="0"/>
                <a:ea typeface="Calibri" panose="020F0502020204030204" pitchFamily="34" charset="0"/>
                <a:cs typeface="+mn-cs"/>
              </a:rPr>
              <a:t>A network of local groups and services offering mental help support. Visit the website here: </a:t>
            </a:r>
            <a:r>
              <a:rPr lang="en-GB" b="1" u="sng" spc="10" dirty="0">
                <a:solidFill>
                  <a:srgbClr val="46C7E1"/>
                </a:solidFill>
                <a:latin typeface="Century Gothic" panose="020B0502020202020204" pitchFamily="34" charset="0"/>
                <a:ea typeface="Calibri" panose="020F0502020204030204" pitchFamily="34" charset="0"/>
                <a:cs typeface="+mn-cs"/>
                <a:hlinkClick r:id="rId5">
                  <a:extLst>
                    <a:ext uri="{A12FA001-AC4F-418D-AE19-62706E023703}">
                      <ahyp:hlinkClr xmlns:ahyp="http://schemas.microsoft.com/office/drawing/2018/hyperlinkcolor" val="tx"/>
                    </a:ext>
                  </a:extLst>
                </a:hlinkClick>
              </a:rPr>
              <a:t>Rethink</a:t>
            </a:r>
            <a:endParaRPr lang="en-GB" b="1" dirty="0">
              <a:solidFill>
                <a:srgbClr val="46C7E1"/>
              </a:solidFill>
              <a:latin typeface="Century Gothic" panose="020B0502020202020204" pitchFamily="34" charset="0"/>
              <a:ea typeface="Calibri" panose="020F0502020204030204" pitchFamily="34" charset="0"/>
              <a:cs typeface="+mn-cs"/>
            </a:endParaRPr>
          </a:p>
        </p:txBody>
      </p:sp>
      <p:pic>
        <p:nvPicPr>
          <p:cNvPr id="6" name="Picture 2" descr="Guides to support and services | Mind, the mental health charity ...">
            <a:extLst>
              <a:ext uri="{FF2B5EF4-FFF2-40B4-BE49-F238E27FC236}">
                <a16:creationId xmlns:a16="http://schemas.microsoft.com/office/drawing/2014/main" id="{2E7B35A5-DBED-AAF7-B1A9-4033233CF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481428"/>
            <a:ext cx="1842813" cy="968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02E9D307-1CDE-72A4-9BF3-2B8401278A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338" t="19033" r="26521" b="20276"/>
          <a:stretch/>
        </p:blipFill>
        <p:spPr>
          <a:xfrm>
            <a:off x="5624441" y="1475076"/>
            <a:ext cx="1683864" cy="1031483"/>
          </a:xfrm>
          <a:prstGeom prst="rect">
            <a:avLst/>
          </a:prstGeom>
        </p:spPr>
      </p:pic>
      <p:pic>
        <p:nvPicPr>
          <p:cNvPr id="8" name="Picture 2" descr="Rethink Mental Illness - Wikipedia">
            <a:extLst>
              <a:ext uri="{FF2B5EF4-FFF2-40B4-BE49-F238E27FC236}">
                <a16:creationId xmlns:a16="http://schemas.microsoft.com/office/drawing/2014/main" id="{145B50EF-0587-7E52-C181-E9DE08B00A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0442" y="3527622"/>
            <a:ext cx="1150809" cy="1150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 logo, company name&#10;&#10;Description automatically generated with medium confidence">
            <a:extLst>
              <a:ext uri="{FF2B5EF4-FFF2-40B4-BE49-F238E27FC236}">
                <a16:creationId xmlns:a16="http://schemas.microsoft.com/office/drawing/2014/main" id="{6719D23C-8559-48BB-0AE0-747E9320C8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584" y="3669004"/>
            <a:ext cx="2857500" cy="1143000"/>
          </a:xfrm>
          <a:prstGeom prst="rect">
            <a:avLst/>
          </a:prstGeom>
        </p:spPr>
      </p:pic>
      <p:sp>
        <p:nvSpPr>
          <p:cNvPr id="11" name="TextBox 10">
            <a:extLst>
              <a:ext uri="{FF2B5EF4-FFF2-40B4-BE49-F238E27FC236}">
                <a16:creationId xmlns:a16="http://schemas.microsoft.com/office/drawing/2014/main" id="{09951C6D-CF2C-43C1-3BBF-36589060F154}"/>
              </a:ext>
            </a:extLst>
          </p:cNvPr>
          <p:cNvSpPr txBox="1"/>
          <p:nvPr/>
        </p:nvSpPr>
        <p:spPr>
          <a:xfrm flipH="1">
            <a:off x="827584" y="4830120"/>
            <a:ext cx="3240360" cy="646331"/>
          </a:xfrm>
          <a:prstGeom prst="rect">
            <a:avLst/>
          </a:prstGeom>
          <a:noFill/>
        </p:spPr>
        <p:txBody>
          <a:bodyPr wrap="square" rtlCol="0">
            <a:spAutoFit/>
          </a:bodyPr>
          <a:lstStyle/>
          <a:p>
            <a:r>
              <a:rPr lang="en-GB" dirty="0">
                <a:latin typeface="Century Gothic" panose="020B0502020202020204" pitchFamily="34" charset="0"/>
              </a:rPr>
              <a:t>Created by Martin Lewis, the Money Saving Expert</a:t>
            </a:r>
          </a:p>
        </p:txBody>
      </p:sp>
    </p:spTree>
    <p:extLst>
      <p:ext uri="{BB962C8B-B14F-4D97-AF65-F5344CB8AC3E}">
        <p14:creationId xmlns:p14="http://schemas.microsoft.com/office/powerpoint/2010/main" val="1558915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72837-C961-BCF3-33F2-A62FD6A31561}"/>
              </a:ext>
            </a:extLst>
          </p:cNvPr>
          <p:cNvSpPr txBox="1">
            <a:spLocks/>
          </p:cNvSpPr>
          <p:nvPr/>
        </p:nvSpPr>
        <p:spPr>
          <a:xfrm>
            <a:off x="-213360" y="404664"/>
            <a:ext cx="9570720" cy="929948"/>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hlinkClick r:id="rId3"/>
              </a:rPr>
              <a:t>NHS Advice on Surviving Financial Stress</a:t>
            </a:r>
            <a:endParaRPr kumimoji="0" lang="en-GB" sz="32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endParaRPr>
          </a:p>
        </p:txBody>
      </p:sp>
      <p:sp>
        <p:nvSpPr>
          <p:cNvPr id="3" name="Content Placeholder 2">
            <a:extLst>
              <a:ext uri="{FF2B5EF4-FFF2-40B4-BE49-F238E27FC236}">
                <a16:creationId xmlns:a16="http://schemas.microsoft.com/office/drawing/2014/main" id="{E5EF71C7-B4BA-2A93-3E0D-8C9F66C71728}"/>
              </a:ext>
            </a:extLst>
          </p:cNvPr>
          <p:cNvSpPr txBox="1">
            <a:spLocks/>
          </p:cNvSpPr>
          <p:nvPr/>
        </p:nvSpPr>
        <p:spPr>
          <a:xfrm>
            <a:off x="179512" y="1412776"/>
            <a:ext cx="4392488" cy="31683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Know Employment/Benefits Rights.</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Plan Practical Things</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Stay Connected with Others </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Talk About Your Worries</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Look After Your Body</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Stay on top of difficult feelings</a:t>
            </a:r>
          </a:p>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endPar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GB" sz="20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9FC025B6-BDBD-F94F-13BE-6CC04A314A1A}"/>
              </a:ext>
            </a:extLst>
          </p:cNvPr>
          <p:cNvSpPr txBox="1"/>
          <p:nvPr/>
        </p:nvSpPr>
        <p:spPr>
          <a:xfrm>
            <a:off x="4690034" y="1334612"/>
            <a:ext cx="4453966" cy="4188775"/>
          </a:xfrm>
          <a:prstGeom prst="rect">
            <a:avLst/>
          </a:prstGeom>
          <a:noFill/>
        </p:spPr>
        <p:txBody>
          <a:bodyPr wrap="square" rtlCol="0">
            <a:spAutoFit/>
          </a:bodyPr>
          <a:lstStyle/>
          <a:p>
            <a:pPr marL="514350" indent="-514350" fontAlgn="auto">
              <a:lnSpc>
                <a:spcPct val="150000"/>
              </a:lnSpc>
              <a:spcBef>
                <a:spcPts val="0"/>
              </a:spcBef>
              <a:spcAft>
                <a:spcPts val="0"/>
              </a:spcAft>
              <a:buFont typeface="+mj-lt"/>
              <a:buAutoNum type="arabicPeriod" startAt="7"/>
              <a:defRPr/>
            </a:pPr>
            <a:r>
              <a:rPr lang="en-GB" sz="2000" dirty="0">
                <a:solidFill>
                  <a:prstClr val="black"/>
                </a:solidFill>
                <a:latin typeface="Century Gothic" panose="020B0502020202020204" pitchFamily="34" charset="0"/>
                <a:cs typeface="+mn-cs"/>
              </a:rPr>
              <a:t>Do Not Stay Glued to the News</a:t>
            </a:r>
          </a:p>
          <a:p>
            <a:pPr marL="514350" indent="-514350" fontAlgn="auto">
              <a:lnSpc>
                <a:spcPct val="150000"/>
              </a:lnSpc>
              <a:spcBef>
                <a:spcPts val="0"/>
              </a:spcBef>
              <a:spcAft>
                <a:spcPts val="0"/>
              </a:spcAft>
              <a:buFont typeface="+mj-lt"/>
              <a:buAutoNum type="arabicPeriod" startAt="7"/>
              <a:defRPr/>
            </a:pPr>
            <a:r>
              <a:rPr lang="en-GB" sz="2000" dirty="0">
                <a:solidFill>
                  <a:prstClr val="black"/>
                </a:solidFill>
                <a:latin typeface="Century Gothic" panose="020B0502020202020204" pitchFamily="34" charset="0"/>
                <a:cs typeface="+mn-cs"/>
              </a:rPr>
              <a:t>Carry on Doing Things You Enjoy</a:t>
            </a:r>
          </a:p>
          <a:p>
            <a:pPr marL="514350" indent="-514350" fontAlgn="auto">
              <a:lnSpc>
                <a:spcPct val="150000"/>
              </a:lnSpc>
              <a:spcBef>
                <a:spcPts val="0"/>
              </a:spcBef>
              <a:spcAft>
                <a:spcPts val="0"/>
              </a:spcAft>
              <a:buFont typeface="+mj-lt"/>
              <a:buAutoNum type="arabicPeriod" startAt="7"/>
              <a:defRPr/>
            </a:pPr>
            <a:r>
              <a:rPr lang="en-GB" sz="2000" dirty="0">
                <a:solidFill>
                  <a:prstClr val="black"/>
                </a:solidFill>
                <a:latin typeface="Century Gothic" panose="020B0502020202020204" pitchFamily="34" charset="0"/>
                <a:cs typeface="+mn-cs"/>
              </a:rPr>
              <a:t>Take Time to Relax</a:t>
            </a:r>
          </a:p>
          <a:p>
            <a:pPr marL="514350" indent="-514350" fontAlgn="auto">
              <a:lnSpc>
                <a:spcPct val="150000"/>
              </a:lnSpc>
              <a:spcBef>
                <a:spcPts val="0"/>
              </a:spcBef>
              <a:spcAft>
                <a:spcPts val="0"/>
              </a:spcAft>
              <a:buFont typeface="+mj-lt"/>
              <a:buAutoNum type="arabicPeriod" startAt="7"/>
              <a:defRPr/>
            </a:pPr>
            <a:r>
              <a:rPr lang="en-GB" sz="2000" dirty="0">
                <a:solidFill>
                  <a:prstClr val="black"/>
                </a:solidFill>
                <a:latin typeface="Century Gothic" panose="020B0502020202020204" pitchFamily="34" charset="0"/>
                <a:cs typeface="+mn-cs"/>
              </a:rPr>
              <a:t>Think About a New Daily Routine</a:t>
            </a:r>
          </a:p>
          <a:p>
            <a:pPr marL="514350" indent="-514350" fontAlgn="auto">
              <a:lnSpc>
                <a:spcPct val="150000"/>
              </a:lnSpc>
              <a:spcBef>
                <a:spcPts val="0"/>
              </a:spcBef>
              <a:spcAft>
                <a:spcPts val="0"/>
              </a:spcAft>
              <a:buFont typeface="+mj-lt"/>
              <a:buAutoNum type="arabicPeriod" startAt="7"/>
              <a:defRPr/>
            </a:pPr>
            <a:r>
              <a:rPr lang="en-GB" sz="2000" dirty="0">
                <a:solidFill>
                  <a:prstClr val="black"/>
                </a:solidFill>
                <a:latin typeface="Century Gothic" panose="020B0502020202020204" pitchFamily="34" charset="0"/>
                <a:cs typeface="+mn-cs"/>
              </a:rPr>
              <a:t>Look After Your Sleep</a:t>
            </a:r>
          </a:p>
          <a:p>
            <a:pPr marL="514350" indent="-514350" fontAlgn="auto">
              <a:lnSpc>
                <a:spcPct val="150000"/>
              </a:lnSpc>
              <a:spcBef>
                <a:spcPts val="0"/>
              </a:spcBef>
              <a:spcAft>
                <a:spcPts val="0"/>
              </a:spcAft>
              <a:buFont typeface="+mj-lt"/>
              <a:buAutoNum type="arabicPeriod" startAt="7"/>
              <a:defRPr/>
            </a:pPr>
            <a:r>
              <a:rPr lang="en-GB" sz="2000" dirty="0">
                <a:solidFill>
                  <a:prstClr val="black"/>
                </a:solidFill>
                <a:latin typeface="Century Gothic" panose="020B0502020202020204" pitchFamily="34" charset="0"/>
                <a:cs typeface="+mn-cs"/>
              </a:rPr>
              <a:t>Keep Your Mind Active</a:t>
            </a:r>
          </a:p>
        </p:txBody>
      </p:sp>
      <p:pic>
        <p:nvPicPr>
          <p:cNvPr id="5" name="Picture 4" descr="Survival Kit. Red Stamp.">
            <a:hlinkClick r:id="rId4"/>
            <a:extLst>
              <a:ext uri="{FF2B5EF4-FFF2-40B4-BE49-F238E27FC236}">
                <a16:creationId xmlns:a16="http://schemas.microsoft.com/office/drawing/2014/main" id="{A507D3BA-228F-6033-6A43-C766ECB56A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690"/>
          <a:stretch/>
        </p:blipFill>
        <p:spPr bwMode="auto">
          <a:xfrm>
            <a:off x="1691680" y="4563414"/>
            <a:ext cx="1331005" cy="114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48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9B194-EA57-04B8-765F-F72DCB054C12}"/>
              </a:ext>
            </a:extLst>
          </p:cNvPr>
          <p:cNvSpPr txBox="1"/>
          <p:nvPr/>
        </p:nvSpPr>
        <p:spPr>
          <a:xfrm>
            <a:off x="-54004" y="620688"/>
            <a:ext cx="9306524" cy="769441"/>
          </a:xfrm>
          <a:prstGeom prst="rect">
            <a:avLst/>
          </a:prstGeom>
          <a:solidFill>
            <a:srgbClr val="FFFF00"/>
          </a:solidFill>
        </p:spPr>
        <p:txBody>
          <a:bodyPr wrap="square" rtlCol="0">
            <a:spAutoFit/>
          </a:bodyPr>
          <a:lstStyle/>
          <a:p>
            <a:pPr algn="ctr" fontAlgn="auto">
              <a:spcBef>
                <a:spcPts val="0"/>
              </a:spcBef>
              <a:spcAft>
                <a:spcPts val="0"/>
              </a:spcAft>
              <a:defRPr/>
            </a:pPr>
            <a:r>
              <a:rPr lang="en-GB" sz="4400" b="1" spc="10" dirty="0">
                <a:solidFill>
                  <a:prstClr val="black"/>
                </a:solidFill>
                <a:latin typeface="Calibri" panose="020F0502020204030204"/>
                <a:ea typeface="Calibri" panose="020F0502020204030204" pitchFamily="34" charset="0"/>
                <a:cs typeface="+mn-cs"/>
              </a:rPr>
              <a:t>Remember: </a:t>
            </a:r>
          </a:p>
        </p:txBody>
      </p:sp>
      <p:sp>
        <p:nvSpPr>
          <p:cNvPr id="3" name="Content Placeholder 7">
            <a:extLst>
              <a:ext uri="{FF2B5EF4-FFF2-40B4-BE49-F238E27FC236}">
                <a16:creationId xmlns:a16="http://schemas.microsoft.com/office/drawing/2014/main" id="{845A860C-C47E-6D24-9E1C-49E0055DC724}"/>
              </a:ext>
            </a:extLst>
          </p:cNvPr>
          <p:cNvSpPr txBox="1">
            <a:spLocks/>
          </p:cNvSpPr>
          <p:nvPr/>
        </p:nvSpPr>
        <p:spPr>
          <a:xfrm>
            <a:off x="-54004" y="1844824"/>
            <a:ext cx="9306524" cy="3890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1" u="none" strike="noStrike" kern="1200" cap="none" spc="1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rPr>
              <a:t>Mental Health Problems &amp; Financial Distress Can Be Linked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1" u="none" strike="noStrike" kern="1200" cap="none" spc="1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rPr>
              <a:t>Improving One Issue May Help the Other.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rPr>
              <a:t>For 24-hour support if you need someone to talk to,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rPr>
              <a:t>call the </a:t>
            </a:r>
            <a:r>
              <a:rPr kumimoji="0" lang="en-GB" sz="2400" b="1" i="0" u="none" strike="noStrike" kern="1200" cap="none" spc="10" normalizeH="0" baseline="0" noProof="0" dirty="0">
                <a:ln>
                  <a:noFill/>
                </a:ln>
                <a:solidFill>
                  <a:srgbClr val="00B0F0"/>
                </a:solidFill>
                <a:effectLst/>
                <a:uLnTx/>
                <a:uFillTx/>
                <a:latin typeface="Century Gothic" panose="020B0502020202020204" pitchFamily="34" charset="0"/>
                <a:ea typeface="Calibri" panose="020F0502020204030204" pitchFamily="34" charset="0"/>
                <a:cs typeface="+mn-cs"/>
                <a:hlinkClick r:id="rId3"/>
              </a:rPr>
              <a:t>Samaritans</a:t>
            </a:r>
            <a:r>
              <a:rPr kumimoji="0" lang="en-GB" sz="2400" b="1" i="0" u="none" strike="noStrike" kern="1200" cap="none" spc="1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rPr>
              <a:t> on 116 123.</a:t>
            </a:r>
            <a:endPar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4" name="Graphic 3" descr="Coins">
            <a:extLst>
              <a:ext uri="{FF2B5EF4-FFF2-40B4-BE49-F238E27FC236}">
                <a16:creationId xmlns:a16="http://schemas.microsoft.com/office/drawing/2014/main" id="{2D110771-AB81-9D55-3E8D-4B175F98D9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5536" y="3861048"/>
            <a:ext cx="1919943" cy="1919943"/>
          </a:xfrm>
          <a:prstGeom prst="rect">
            <a:avLst/>
          </a:prstGeom>
        </p:spPr>
      </p:pic>
    </p:spTree>
    <p:extLst>
      <p:ext uri="{BB962C8B-B14F-4D97-AF65-F5344CB8AC3E}">
        <p14:creationId xmlns:p14="http://schemas.microsoft.com/office/powerpoint/2010/main" val="57312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D2F9C-7449-C10D-7EC4-B4D2F14077C5}"/>
              </a:ext>
            </a:extLst>
          </p:cNvPr>
          <p:cNvSpPr txBox="1"/>
          <p:nvPr/>
        </p:nvSpPr>
        <p:spPr>
          <a:xfrm>
            <a:off x="-144524" y="666372"/>
            <a:ext cx="9433048" cy="800219"/>
          </a:xfrm>
          <a:prstGeom prst="rect">
            <a:avLst/>
          </a:prstGeom>
          <a:solidFill>
            <a:srgbClr val="FFFF00"/>
          </a:solidFill>
        </p:spPr>
        <p:txBody>
          <a:bodyPr wrap="square" rtlCol="0">
            <a:spAutoFit/>
          </a:bodyPr>
          <a:lstStyle/>
          <a:p>
            <a:pPr algn="ctr" fontAlgn="auto">
              <a:spcBef>
                <a:spcPts val="0"/>
              </a:spcBef>
              <a:spcAft>
                <a:spcPts val="0"/>
              </a:spcAft>
            </a:pPr>
            <a:r>
              <a:rPr lang="en-GB" sz="2800" b="1" dirty="0">
                <a:solidFill>
                  <a:prstClr val="black"/>
                </a:solidFill>
                <a:latin typeface="Calibri" panose="020F0502020204030204"/>
                <a:cs typeface="+mn-cs"/>
              </a:rPr>
              <a:t>Write Down One Financial Worry You Have During This Time</a:t>
            </a:r>
            <a:r>
              <a:rPr lang="en-GB" b="1" dirty="0">
                <a:solidFill>
                  <a:prstClr val="black"/>
                </a:solidFill>
                <a:latin typeface="Calibri" panose="020F0502020204030204"/>
                <a:cs typeface="+mn-cs"/>
              </a:rPr>
              <a:t>.</a:t>
            </a:r>
            <a:br>
              <a:rPr lang="en-GB" b="1" dirty="0">
                <a:solidFill>
                  <a:prstClr val="black"/>
                </a:solidFill>
                <a:latin typeface="Calibri" panose="020F0502020204030204"/>
                <a:cs typeface="+mn-cs"/>
              </a:rPr>
            </a:br>
            <a:endParaRPr lang="en-GB" dirty="0">
              <a:solidFill>
                <a:prstClr val="black"/>
              </a:solidFill>
              <a:latin typeface="Calibri" panose="020F0502020204030204"/>
              <a:cs typeface="+mn-cs"/>
            </a:endParaRPr>
          </a:p>
        </p:txBody>
      </p:sp>
      <p:sp>
        <p:nvSpPr>
          <p:cNvPr id="3" name="Title 1">
            <a:extLst>
              <a:ext uri="{FF2B5EF4-FFF2-40B4-BE49-F238E27FC236}">
                <a16:creationId xmlns:a16="http://schemas.microsoft.com/office/drawing/2014/main" id="{2B9F955D-04AB-AAD5-EDFE-56677F8E4062}"/>
              </a:ext>
            </a:extLst>
          </p:cNvPr>
          <p:cNvSpPr txBox="1">
            <a:spLocks/>
          </p:cNvSpPr>
          <p:nvPr/>
        </p:nvSpPr>
        <p:spPr>
          <a:xfrm>
            <a:off x="28532" y="1450026"/>
            <a:ext cx="9177130" cy="8309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rPr>
            </a:br>
            <a:br>
              <a:rPr kumimoji="0" lang="en-GB" sz="24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rPr>
            </a:br>
            <a:r>
              <a:rPr kumimoji="0" lang="en-GB" sz="24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rPr>
              <a:t>During the Session, Jot Down Any Resources </a:t>
            </a:r>
            <a:br>
              <a:rPr kumimoji="0" lang="en-GB" sz="24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rPr>
            </a:br>
            <a:r>
              <a:rPr kumimoji="0" lang="en-GB" sz="24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rPr>
              <a:t>That Could Be Useful in Addressing This.</a:t>
            </a:r>
          </a:p>
        </p:txBody>
      </p:sp>
      <p:sp>
        <p:nvSpPr>
          <p:cNvPr id="4" name="TextBox 3">
            <a:extLst>
              <a:ext uri="{FF2B5EF4-FFF2-40B4-BE49-F238E27FC236}">
                <a16:creationId xmlns:a16="http://schemas.microsoft.com/office/drawing/2014/main" id="{6601CDEB-56D7-0E05-B034-41C3A3472E26}"/>
              </a:ext>
            </a:extLst>
          </p:cNvPr>
          <p:cNvSpPr txBox="1"/>
          <p:nvPr/>
        </p:nvSpPr>
        <p:spPr>
          <a:xfrm>
            <a:off x="179512" y="3620772"/>
            <a:ext cx="4780721" cy="830997"/>
          </a:xfrm>
          <a:prstGeom prst="rect">
            <a:avLst/>
          </a:prstGeom>
          <a:noFill/>
        </p:spPr>
        <p:txBody>
          <a:bodyPr wrap="square" rtlCol="0">
            <a:spAutoFit/>
          </a:bodyPr>
          <a:lstStyle/>
          <a:p>
            <a:pPr fontAlgn="auto">
              <a:spcBef>
                <a:spcPts val="0"/>
              </a:spcBef>
              <a:spcAft>
                <a:spcPts val="0"/>
              </a:spcAft>
            </a:pPr>
            <a:r>
              <a:rPr lang="en-GB" sz="4800" dirty="0">
                <a:solidFill>
                  <a:prstClr val="black"/>
                </a:solidFill>
                <a:latin typeface="Calibri" panose="020F0502020204030204"/>
                <a:cs typeface="+mn-cs"/>
              </a:rPr>
              <a:t>Five Minute Break</a:t>
            </a:r>
          </a:p>
        </p:txBody>
      </p:sp>
      <p:pic>
        <p:nvPicPr>
          <p:cNvPr id="5" name="Picture 4" descr="A cup of coffee on a saucer&#10;&#10;Description automatically generated with medium confidence">
            <a:extLst>
              <a:ext uri="{FF2B5EF4-FFF2-40B4-BE49-F238E27FC236}">
                <a16:creationId xmlns:a16="http://schemas.microsoft.com/office/drawing/2014/main" id="{3EE71DFD-435C-B966-3BA5-54B1EEC87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492896"/>
            <a:ext cx="4945479" cy="3298622"/>
          </a:xfrm>
          <a:prstGeom prst="rect">
            <a:avLst/>
          </a:prstGeom>
        </p:spPr>
      </p:pic>
    </p:spTree>
    <p:extLst>
      <p:ext uri="{BB962C8B-B14F-4D97-AF65-F5344CB8AC3E}">
        <p14:creationId xmlns:p14="http://schemas.microsoft.com/office/powerpoint/2010/main" val="3532477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1E46D1-8794-EF27-B4C6-CA0A1C72FA52}"/>
              </a:ext>
            </a:extLst>
          </p:cNvPr>
          <p:cNvSpPr txBox="1"/>
          <p:nvPr/>
        </p:nvSpPr>
        <p:spPr>
          <a:xfrm>
            <a:off x="1115616" y="1361339"/>
            <a:ext cx="7210628" cy="1323439"/>
          </a:xfrm>
          <a:prstGeom prst="rect">
            <a:avLst/>
          </a:prstGeom>
          <a:noFill/>
        </p:spPr>
        <p:txBody>
          <a:bodyPr wrap="none" rtlCol="0">
            <a:spAutoFit/>
          </a:bodyPr>
          <a:lstStyle/>
          <a:p>
            <a:pPr fontAlgn="auto">
              <a:spcBef>
                <a:spcPts val="0"/>
              </a:spcBef>
              <a:spcAft>
                <a:spcPts val="0"/>
              </a:spcAft>
            </a:pPr>
            <a:r>
              <a:rPr lang="en-GB" sz="8000" b="1" dirty="0">
                <a:solidFill>
                  <a:srgbClr val="FF0000"/>
                </a:solidFill>
                <a:latin typeface="Calibri" panose="020F0502020204030204"/>
                <a:cs typeface="+mn-cs"/>
              </a:rPr>
              <a:t>Financial  Shock:</a:t>
            </a:r>
          </a:p>
        </p:txBody>
      </p:sp>
      <p:sp>
        <p:nvSpPr>
          <p:cNvPr id="3" name="TextBox 2">
            <a:extLst>
              <a:ext uri="{FF2B5EF4-FFF2-40B4-BE49-F238E27FC236}">
                <a16:creationId xmlns:a16="http://schemas.microsoft.com/office/drawing/2014/main" id="{9866F338-7722-0EFB-002A-500E95FD6259}"/>
              </a:ext>
            </a:extLst>
          </p:cNvPr>
          <p:cNvSpPr txBox="1"/>
          <p:nvPr/>
        </p:nvSpPr>
        <p:spPr>
          <a:xfrm>
            <a:off x="2411760" y="2852936"/>
            <a:ext cx="4847771" cy="769441"/>
          </a:xfrm>
          <a:prstGeom prst="rect">
            <a:avLst/>
          </a:prstGeom>
          <a:noFill/>
        </p:spPr>
        <p:txBody>
          <a:bodyPr wrap="square" rtlCol="0">
            <a:spAutoFit/>
          </a:bodyPr>
          <a:lstStyle/>
          <a:p>
            <a:pPr fontAlgn="auto">
              <a:spcBef>
                <a:spcPts val="0"/>
              </a:spcBef>
              <a:spcAft>
                <a:spcPts val="0"/>
              </a:spcAft>
            </a:pPr>
            <a:r>
              <a:rPr lang="en-GB" sz="4400" b="1" dirty="0">
                <a:solidFill>
                  <a:prstClr val="black"/>
                </a:solidFill>
                <a:latin typeface="Calibri" panose="020F0502020204030204"/>
                <a:cs typeface="+mn-cs"/>
              </a:rPr>
              <a:t>Looking at Income</a:t>
            </a:r>
          </a:p>
        </p:txBody>
      </p:sp>
    </p:spTree>
    <p:extLst>
      <p:ext uri="{BB962C8B-B14F-4D97-AF65-F5344CB8AC3E}">
        <p14:creationId xmlns:p14="http://schemas.microsoft.com/office/powerpoint/2010/main" val="46958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ED26B-AF6F-5FFB-0BB8-44C3490C99DA}"/>
              </a:ext>
            </a:extLst>
          </p:cNvPr>
          <p:cNvSpPr txBox="1">
            <a:spLocks/>
          </p:cNvSpPr>
          <p:nvPr/>
        </p:nvSpPr>
        <p:spPr>
          <a:xfrm>
            <a:off x="-238837" y="620688"/>
            <a:ext cx="9621673" cy="6823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j-ea"/>
                <a:cs typeface="+mj-cs"/>
              </a:rPr>
              <a:t>What is a Financial Shock?</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j-ea"/>
              <a:cs typeface="+mj-cs"/>
            </a:endParaRPr>
          </a:p>
        </p:txBody>
      </p:sp>
      <p:sp>
        <p:nvSpPr>
          <p:cNvPr id="3" name="Content Placeholder 5">
            <a:extLst>
              <a:ext uri="{FF2B5EF4-FFF2-40B4-BE49-F238E27FC236}">
                <a16:creationId xmlns:a16="http://schemas.microsoft.com/office/drawing/2014/main" id="{10544FC8-F5C8-C2EA-1838-C78B31D4FD88}"/>
              </a:ext>
            </a:extLst>
          </p:cNvPr>
          <p:cNvSpPr txBox="1">
            <a:spLocks/>
          </p:cNvSpPr>
          <p:nvPr/>
        </p:nvSpPr>
        <p:spPr>
          <a:xfrm>
            <a:off x="323528" y="1988840"/>
            <a:ext cx="8615719" cy="33472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An Unforeseen Event with Massive Impact on Income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E.g. Job loss, long term sickness,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death of partner, divorce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Circumstances Outside of Your Control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E.g. Rapidly rising food, fuel and energy costs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Remember: No Blame, No Shame, No Judgement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7569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5BC04-2312-53E9-A681-9E1C369C4EA9}"/>
              </a:ext>
            </a:extLst>
          </p:cNvPr>
          <p:cNvSpPr txBox="1">
            <a:spLocks/>
          </p:cNvSpPr>
          <p:nvPr/>
        </p:nvSpPr>
        <p:spPr>
          <a:xfrm>
            <a:off x="-238838" y="496489"/>
            <a:ext cx="9621673" cy="6823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j-ea"/>
                <a:cs typeface="+mj-cs"/>
              </a:rPr>
              <a:t>Impacting Income</a:t>
            </a:r>
          </a:p>
        </p:txBody>
      </p:sp>
      <p:graphicFrame>
        <p:nvGraphicFramePr>
          <p:cNvPr id="3" name="Diagram 2">
            <a:extLst>
              <a:ext uri="{FF2B5EF4-FFF2-40B4-BE49-F238E27FC236}">
                <a16:creationId xmlns:a16="http://schemas.microsoft.com/office/drawing/2014/main" id="{19E67060-F31C-8479-A30D-806F57E5930C}"/>
              </a:ext>
            </a:extLst>
          </p:cNvPr>
          <p:cNvGraphicFramePr/>
          <p:nvPr>
            <p:extLst>
              <p:ext uri="{D42A27DB-BD31-4B8C-83A1-F6EECF244321}">
                <p14:modId xmlns:p14="http://schemas.microsoft.com/office/powerpoint/2010/main" val="1029100614"/>
              </p:ext>
            </p:extLst>
          </p:nvPr>
        </p:nvGraphicFramePr>
        <p:xfrm>
          <a:off x="-830324" y="1484784"/>
          <a:ext cx="10804646" cy="3446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5">
            <a:extLst>
              <a:ext uri="{FF2B5EF4-FFF2-40B4-BE49-F238E27FC236}">
                <a16:creationId xmlns:a16="http://schemas.microsoft.com/office/drawing/2014/main" id="{537BA3E4-79CD-D6E0-93FC-E4A9BB1BA675}"/>
              </a:ext>
            </a:extLst>
          </p:cNvPr>
          <p:cNvSpPr txBox="1">
            <a:spLocks/>
          </p:cNvSpPr>
          <p:nvPr/>
        </p:nvSpPr>
        <p:spPr>
          <a:xfrm>
            <a:off x="-713257" y="5157192"/>
            <a:ext cx="10688390" cy="8631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This Information Is Changing Rapidly. </a:t>
            </a:r>
            <a:br>
              <a:rPr kumimoji="0" lang="en-GB" sz="20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br>
            <a:r>
              <a:rPr kumimoji="0" lang="en-GB" sz="20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Regularly Check Online to Stay Updated on Your Entitlements.</a:t>
            </a:r>
            <a:endParaRPr kumimoji="0" lang="en-GB" sz="20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40522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B7155-F159-DAAE-A87C-A3C01A70D071}"/>
              </a:ext>
            </a:extLst>
          </p:cNvPr>
          <p:cNvSpPr txBox="1">
            <a:spLocks/>
          </p:cNvSpPr>
          <p:nvPr/>
        </p:nvSpPr>
        <p:spPr>
          <a:xfrm>
            <a:off x="-180528" y="548680"/>
            <a:ext cx="9621673" cy="696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j-ea"/>
                <a:cs typeface="+mj-cs"/>
              </a:rPr>
              <a:t>How To Stay Up-to-Date On All Changes</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j-ea"/>
              <a:cs typeface="+mj-cs"/>
            </a:endParaRPr>
          </a:p>
        </p:txBody>
      </p:sp>
      <p:sp>
        <p:nvSpPr>
          <p:cNvPr id="3" name="Content Placeholder 5">
            <a:extLst>
              <a:ext uri="{FF2B5EF4-FFF2-40B4-BE49-F238E27FC236}">
                <a16:creationId xmlns:a16="http://schemas.microsoft.com/office/drawing/2014/main" id="{8460CFC4-B55F-61D2-9F70-B76380394FD6}"/>
              </a:ext>
            </a:extLst>
          </p:cNvPr>
          <p:cNvSpPr txBox="1">
            <a:spLocks/>
          </p:cNvSpPr>
          <p:nvPr/>
        </p:nvSpPr>
        <p:spPr>
          <a:xfrm>
            <a:off x="218363" y="1412776"/>
            <a:ext cx="8925637" cy="517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hlinkClick r:id="rId5"/>
              </a:rPr>
              <a:t>Money Saving Expert – Latest Tips</a:t>
            </a:r>
            <a:endPar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4" name="Recording #1">
            <a:hlinkClick r:id="" action="ppaction://media"/>
            <a:extLst>
              <a:ext uri="{FF2B5EF4-FFF2-40B4-BE49-F238E27FC236}">
                <a16:creationId xmlns:a16="http://schemas.microsoft.com/office/drawing/2014/main" id="{C22A630B-E27E-ADE3-C615-4D848E72180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5556" y="1912727"/>
            <a:ext cx="7992888" cy="3873637"/>
          </a:xfrm>
          <a:prstGeom prst="rect">
            <a:avLst/>
          </a:prstGeom>
        </p:spPr>
      </p:pic>
    </p:spTree>
    <p:extLst>
      <p:ext uri="{BB962C8B-B14F-4D97-AF65-F5344CB8AC3E}">
        <p14:creationId xmlns:p14="http://schemas.microsoft.com/office/powerpoint/2010/main" val="396939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an, close&#10;&#10;Description automatically generated">
            <a:extLst>
              <a:ext uri="{FF2B5EF4-FFF2-40B4-BE49-F238E27FC236}">
                <a16:creationId xmlns:a16="http://schemas.microsoft.com/office/drawing/2014/main" id="{0805E166-D4D6-2EC1-D90E-2D0D96519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268" y="-963488"/>
            <a:ext cx="9398535" cy="7056784"/>
          </a:xfrm>
          <a:prstGeom prst="rect">
            <a:avLst/>
          </a:prstGeom>
        </p:spPr>
      </p:pic>
      <p:sp>
        <p:nvSpPr>
          <p:cNvPr id="2" name="Title 1">
            <a:extLst>
              <a:ext uri="{FF2B5EF4-FFF2-40B4-BE49-F238E27FC236}">
                <a16:creationId xmlns:a16="http://schemas.microsoft.com/office/drawing/2014/main" id="{1AD4B940-6AD4-4DC6-89CF-527CFD565569}"/>
              </a:ext>
            </a:extLst>
          </p:cNvPr>
          <p:cNvSpPr>
            <a:spLocks noGrp="1"/>
          </p:cNvSpPr>
          <p:nvPr>
            <p:ph type="ctrTitle"/>
          </p:nvPr>
        </p:nvSpPr>
        <p:spPr>
          <a:xfrm>
            <a:off x="1259632" y="926675"/>
            <a:ext cx="6858000" cy="1665139"/>
          </a:xfrm>
        </p:spPr>
        <p:txBody>
          <a:bodyPr>
            <a:normAutofit/>
          </a:bodyPr>
          <a:lstStyle/>
          <a:p>
            <a:r>
              <a:rPr lang="en-GB" sz="9600" dirty="0">
                <a:solidFill>
                  <a:schemeClr val="bg1"/>
                </a:solidFill>
              </a:rPr>
              <a:t>Welcome</a:t>
            </a:r>
          </a:p>
        </p:txBody>
      </p:sp>
    </p:spTree>
    <p:extLst>
      <p:ext uri="{BB962C8B-B14F-4D97-AF65-F5344CB8AC3E}">
        <p14:creationId xmlns:p14="http://schemas.microsoft.com/office/powerpoint/2010/main" val="2895083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C795-4F3A-7D88-6306-61E690767913}"/>
              </a:ext>
            </a:extLst>
          </p:cNvPr>
          <p:cNvSpPr txBox="1">
            <a:spLocks/>
          </p:cNvSpPr>
          <p:nvPr/>
        </p:nvSpPr>
        <p:spPr>
          <a:xfrm>
            <a:off x="241970" y="404664"/>
            <a:ext cx="8660060" cy="951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j-ea"/>
                <a:cs typeface="+mj-cs"/>
              </a:rPr>
              <a:t>Who is Entitled to Sick Pay?</a:t>
            </a:r>
            <a:endParaRPr kumimoji="0" lang="en-GB" sz="32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endParaRPr>
          </a:p>
        </p:txBody>
      </p:sp>
      <p:sp>
        <p:nvSpPr>
          <p:cNvPr id="3" name="Content Placeholder 5">
            <a:extLst>
              <a:ext uri="{FF2B5EF4-FFF2-40B4-BE49-F238E27FC236}">
                <a16:creationId xmlns:a16="http://schemas.microsoft.com/office/drawing/2014/main" id="{E1DFB73C-6927-A390-71BF-B2A183CA0BB6}"/>
              </a:ext>
            </a:extLst>
          </p:cNvPr>
          <p:cNvSpPr txBox="1">
            <a:spLocks/>
          </p:cNvSpPr>
          <p:nvPr/>
        </p:nvSpPr>
        <p:spPr>
          <a:xfrm>
            <a:off x="-108520" y="1355694"/>
            <a:ext cx="3096344" cy="4665594"/>
          </a:xfrm>
          <a:prstGeom prst="rect">
            <a:avLst/>
          </a:prstGeom>
          <a:solidFill>
            <a:srgbClr val="299735"/>
          </a:solidFill>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You Are Entitled If You: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76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Class as an employee &amp; have begun work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76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Earn £118+ per week on average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76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rPr>
              <a:t>Inform employer of COVID-19 self-isolation within 7 days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4" name="Content Placeholder 5">
            <a:extLst>
              <a:ext uri="{FF2B5EF4-FFF2-40B4-BE49-F238E27FC236}">
                <a16:creationId xmlns:a16="http://schemas.microsoft.com/office/drawing/2014/main" id="{C250B10C-9147-095C-CF02-3016F1CFF460}"/>
              </a:ext>
            </a:extLst>
          </p:cNvPr>
          <p:cNvSpPr txBox="1">
            <a:spLocks/>
          </p:cNvSpPr>
          <p:nvPr/>
        </p:nvSpPr>
        <p:spPr>
          <a:xfrm>
            <a:off x="6156176" y="1355692"/>
            <a:ext cx="3096344" cy="4647882"/>
          </a:xfrm>
          <a:prstGeom prst="rect">
            <a:avLst/>
          </a:prstGeom>
          <a:solidFill>
            <a:srgbClr val="F0403A"/>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GB" sz="2600" b="1" dirty="0">
                <a:solidFill>
                  <a:prstClr val="white"/>
                </a:solidFill>
                <a:latin typeface="Century Gothic" panose="020B0502020202020204" pitchFamily="34" charset="0"/>
              </a:rPr>
              <a:t>You’re NOT Entitled If You:</a:t>
            </a:r>
          </a:p>
          <a:p>
            <a:pPr marL="0" indent="0" algn="ctr" fontAlgn="auto">
              <a:spcAft>
                <a:spcPts val="0"/>
              </a:spcAft>
              <a:buFont typeface="Arial" panose="020B0604020202020204" pitchFamily="34" charset="0"/>
              <a:buNone/>
              <a:defRPr/>
            </a:pPr>
            <a:endParaRPr lang="en-GB" sz="1000" b="1" dirty="0">
              <a:solidFill>
                <a:prstClr val="white"/>
              </a:solidFill>
              <a:latin typeface="Century Gothic" panose="020B0502020202020204" pitchFamily="34" charset="0"/>
            </a:endParaRPr>
          </a:p>
          <a:p>
            <a:pPr fontAlgn="auto">
              <a:spcAft>
                <a:spcPts val="0"/>
              </a:spcAft>
              <a:defRPr/>
            </a:pPr>
            <a:r>
              <a:rPr lang="en-GB" sz="1900" dirty="0">
                <a:solidFill>
                  <a:prstClr val="white"/>
                </a:solidFill>
                <a:latin typeface="Century Gothic" panose="020B0502020202020204" pitchFamily="34" charset="0"/>
              </a:rPr>
              <a:t>Have Had Max SSP (28 Weeks)</a:t>
            </a:r>
            <a:endParaRPr lang="en-GB" sz="900" dirty="0">
              <a:solidFill>
                <a:prstClr val="white"/>
              </a:solidFill>
              <a:latin typeface="Century Gothic" panose="020B0502020202020204" pitchFamily="34" charset="0"/>
            </a:endParaRPr>
          </a:p>
          <a:p>
            <a:pPr fontAlgn="auto">
              <a:spcAft>
                <a:spcPts val="0"/>
              </a:spcAft>
              <a:defRPr/>
            </a:pPr>
            <a:r>
              <a:rPr lang="en-GB" sz="1900" dirty="0">
                <a:solidFill>
                  <a:prstClr val="white"/>
                </a:solidFill>
                <a:latin typeface="Century Gothic" panose="020B0502020202020204" pitchFamily="34" charset="0"/>
              </a:rPr>
              <a:t>Are Self-Employed</a:t>
            </a:r>
            <a:endParaRPr lang="en-GB" sz="900" dirty="0">
              <a:solidFill>
                <a:prstClr val="white"/>
              </a:solidFill>
              <a:latin typeface="Century Gothic" panose="020B0502020202020204" pitchFamily="34" charset="0"/>
            </a:endParaRPr>
          </a:p>
          <a:p>
            <a:pPr fontAlgn="auto">
              <a:spcAft>
                <a:spcPts val="0"/>
              </a:spcAft>
              <a:defRPr/>
            </a:pPr>
            <a:r>
              <a:rPr lang="en-GB" sz="1900" dirty="0">
                <a:solidFill>
                  <a:prstClr val="white"/>
                </a:solidFill>
                <a:latin typeface="Century Gothic" panose="020B0502020202020204" pitchFamily="34" charset="0"/>
              </a:rPr>
              <a:t>Had ESA in the past 12 weeks</a:t>
            </a:r>
            <a:endParaRPr lang="en-GB" sz="900" dirty="0">
              <a:solidFill>
                <a:prstClr val="white"/>
              </a:solidFill>
              <a:latin typeface="Century Gothic" panose="020B0502020202020204" pitchFamily="34" charset="0"/>
            </a:endParaRPr>
          </a:p>
          <a:p>
            <a:pPr fontAlgn="auto">
              <a:spcAft>
                <a:spcPts val="0"/>
              </a:spcAft>
              <a:defRPr/>
            </a:pPr>
            <a:r>
              <a:rPr lang="en-GB" sz="1900" dirty="0">
                <a:solidFill>
                  <a:prstClr val="white"/>
                </a:solidFill>
                <a:latin typeface="Century Gothic" panose="020B0502020202020204" pitchFamily="34" charset="0"/>
              </a:rPr>
              <a:t>Are on Statutory Maternity Pay</a:t>
            </a:r>
            <a:endParaRPr lang="en-GB" sz="1050" dirty="0">
              <a:solidFill>
                <a:prstClr val="white"/>
              </a:solidFill>
              <a:latin typeface="Century Gothic" panose="020B0502020202020204" pitchFamily="34" charset="0"/>
            </a:endParaRPr>
          </a:p>
          <a:p>
            <a:pPr fontAlgn="auto">
              <a:spcAft>
                <a:spcPts val="0"/>
              </a:spcAft>
              <a:defRPr/>
            </a:pPr>
            <a:r>
              <a:rPr lang="en-GB" sz="1900" dirty="0">
                <a:solidFill>
                  <a:prstClr val="white"/>
                </a:solidFill>
                <a:latin typeface="Century Gothic" panose="020B0502020202020204" pitchFamily="34" charset="0"/>
              </a:rPr>
              <a:t>Earn less than £118 a week</a:t>
            </a:r>
          </a:p>
          <a:p>
            <a:pPr fontAlgn="auto">
              <a:spcAft>
                <a:spcPts val="0"/>
              </a:spcAft>
              <a:defRPr/>
            </a:pPr>
            <a:r>
              <a:rPr lang="en-GB" sz="1900" dirty="0">
                <a:solidFill>
                  <a:prstClr val="white"/>
                </a:solidFill>
                <a:latin typeface="Century Gothic" panose="020B0502020202020204" pitchFamily="34" charset="0"/>
              </a:rPr>
              <a:t>Are an Agricultural Worker</a:t>
            </a:r>
            <a:endParaRPr lang="en-GB" sz="1900" b="1" dirty="0">
              <a:solidFill>
                <a:prstClr val="white"/>
              </a:solidFill>
              <a:latin typeface="Century Gothic" panose="020B0502020202020204" pitchFamily="34" charset="0"/>
            </a:endParaRPr>
          </a:p>
        </p:txBody>
      </p:sp>
      <p:sp>
        <p:nvSpPr>
          <p:cNvPr id="5" name="Content Placeholder 5">
            <a:extLst>
              <a:ext uri="{FF2B5EF4-FFF2-40B4-BE49-F238E27FC236}">
                <a16:creationId xmlns:a16="http://schemas.microsoft.com/office/drawing/2014/main" id="{F249F72D-A571-F872-A847-B0E8FB72A27A}"/>
              </a:ext>
            </a:extLst>
          </p:cNvPr>
          <p:cNvSpPr txBox="1">
            <a:spLocks/>
          </p:cNvSpPr>
          <p:nvPr/>
        </p:nvSpPr>
        <p:spPr>
          <a:xfrm>
            <a:off x="2987824" y="1355693"/>
            <a:ext cx="3168352" cy="4647882"/>
          </a:xfrm>
          <a:prstGeom prst="rect">
            <a:avLst/>
          </a:prstGeom>
          <a:solidFill>
            <a:srgbClr val="FDF871"/>
          </a:solidFill>
          <a:ln>
            <a:solidFill>
              <a:srgbClr val="FDF87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GB" sz="2600" b="1" dirty="0">
                <a:solidFill>
                  <a:prstClr val="black"/>
                </a:solidFill>
                <a:latin typeface="Century Gothic" panose="020B0502020202020204" pitchFamily="34" charset="0"/>
              </a:rPr>
              <a:t>You May Be Entitled If You:</a:t>
            </a:r>
          </a:p>
          <a:p>
            <a:pPr marL="0" indent="0" algn="ctr" fontAlgn="auto">
              <a:spcAft>
                <a:spcPts val="0"/>
              </a:spcAft>
              <a:buFont typeface="Arial" panose="020B0604020202020204" pitchFamily="34" charset="0"/>
              <a:buNone/>
              <a:defRPr/>
            </a:pPr>
            <a:endParaRPr lang="en-GB" sz="1000" b="1" dirty="0">
              <a:solidFill>
                <a:prstClr val="black"/>
              </a:solidFill>
              <a:latin typeface="Century Gothic" panose="020B0502020202020204" pitchFamily="34" charset="0"/>
            </a:endParaRPr>
          </a:p>
          <a:p>
            <a:pPr fontAlgn="auto">
              <a:spcAft>
                <a:spcPts val="0"/>
              </a:spcAft>
              <a:defRPr/>
            </a:pPr>
            <a:r>
              <a:rPr lang="en-GB" sz="2100" dirty="0">
                <a:solidFill>
                  <a:prstClr val="black"/>
                </a:solidFill>
                <a:latin typeface="Century Gothic" panose="020B0502020202020204" pitchFamily="34" charset="0"/>
              </a:rPr>
              <a:t>Are an agency or casual worker</a:t>
            </a:r>
            <a:br>
              <a:rPr lang="en-GB" sz="2100" dirty="0">
                <a:solidFill>
                  <a:prstClr val="black"/>
                </a:solidFill>
                <a:latin typeface="Century Gothic" panose="020B0502020202020204" pitchFamily="34" charset="0"/>
              </a:rPr>
            </a:br>
            <a:endParaRPr lang="en-GB" sz="2100" dirty="0">
              <a:solidFill>
                <a:prstClr val="black"/>
              </a:solidFill>
              <a:latin typeface="Century Gothic" panose="020B0502020202020204" pitchFamily="34" charset="0"/>
            </a:endParaRPr>
          </a:p>
          <a:p>
            <a:pPr fontAlgn="auto">
              <a:spcAft>
                <a:spcPts val="0"/>
              </a:spcAft>
              <a:defRPr/>
            </a:pPr>
            <a:r>
              <a:rPr lang="en-GB" sz="2100" dirty="0">
                <a:solidFill>
                  <a:prstClr val="black"/>
                </a:solidFill>
                <a:latin typeface="Century Gothic" panose="020B0502020202020204" pitchFamily="34" charset="0"/>
              </a:rPr>
              <a:t>Are on a zero hours contract</a:t>
            </a:r>
          </a:p>
          <a:p>
            <a:pPr fontAlgn="auto">
              <a:spcAft>
                <a:spcPts val="0"/>
              </a:spcAft>
              <a:defRPr/>
            </a:pPr>
            <a:endParaRPr lang="en-GB" sz="1100" dirty="0">
              <a:solidFill>
                <a:prstClr val="black"/>
              </a:solidFill>
              <a:latin typeface="Century Gothic" panose="020B0502020202020204" pitchFamily="34" charset="0"/>
            </a:endParaRPr>
          </a:p>
          <a:p>
            <a:pPr fontAlgn="auto">
              <a:spcAft>
                <a:spcPts val="0"/>
              </a:spcAft>
              <a:defRPr/>
            </a:pPr>
            <a:r>
              <a:rPr lang="en-GB" sz="2100" dirty="0">
                <a:solidFill>
                  <a:prstClr val="black"/>
                </a:solidFill>
                <a:latin typeface="Century Gothic" panose="020B0502020202020204" pitchFamily="34" charset="0"/>
              </a:rPr>
              <a:t>Started work recently &amp; haven't received 8 weeks pay</a:t>
            </a:r>
          </a:p>
        </p:txBody>
      </p:sp>
    </p:spTree>
    <p:extLst>
      <p:ext uri="{BB962C8B-B14F-4D97-AF65-F5344CB8AC3E}">
        <p14:creationId xmlns:p14="http://schemas.microsoft.com/office/powerpoint/2010/main" val="258021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5715-ED29-8079-E747-356CD0F453E6}"/>
              </a:ext>
            </a:extLst>
          </p:cNvPr>
          <p:cNvSpPr txBox="1">
            <a:spLocks/>
          </p:cNvSpPr>
          <p:nvPr/>
        </p:nvSpPr>
        <p:spPr>
          <a:xfrm>
            <a:off x="-108520" y="620688"/>
            <a:ext cx="9361040" cy="1035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F04044"/>
                </a:solidFill>
                <a:effectLst/>
                <a:uLnTx/>
                <a:uFillTx/>
                <a:latin typeface="Century Gothic" panose="020B0502020202020204" pitchFamily="34" charset="0"/>
                <a:ea typeface="+mj-ea"/>
                <a:cs typeface="+mj-cs"/>
              </a:rPr>
              <a:t>Statutory Sick Pay (SSP) Entitlements</a:t>
            </a:r>
          </a:p>
        </p:txBody>
      </p:sp>
      <p:sp>
        <p:nvSpPr>
          <p:cNvPr id="3" name="Content Placeholder 8">
            <a:extLst>
              <a:ext uri="{FF2B5EF4-FFF2-40B4-BE49-F238E27FC236}">
                <a16:creationId xmlns:a16="http://schemas.microsoft.com/office/drawing/2014/main" id="{3D12B3FC-36F7-A185-4A6B-AD508A30D036}"/>
              </a:ext>
            </a:extLst>
          </p:cNvPr>
          <p:cNvSpPr txBox="1">
            <a:spLocks/>
          </p:cNvSpPr>
          <p:nvPr/>
        </p:nvSpPr>
        <p:spPr>
          <a:xfrm>
            <a:off x="539552" y="2060848"/>
            <a:ext cx="8181474" cy="39183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2400" dirty="0">
                <a:solidFill>
                  <a:prstClr val="black"/>
                </a:solidFill>
                <a:latin typeface="Century Gothic" panose="020B0502020202020204" pitchFamily="34" charset="0"/>
              </a:rPr>
              <a:t>Those Entitled to SSP Receive </a:t>
            </a:r>
            <a:r>
              <a:rPr lang="en-GB" sz="2400" b="1" dirty="0">
                <a:solidFill>
                  <a:srgbClr val="F04044"/>
                </a:solidFill>
                <a:latin typeface="Century Gothic" panose="020B0502020202020204" pitchFamily="34" charset="0"/>
              </a:rPr>
              <a:t>£</a:t>
            </a:r>
            <a:r>
              <a:rPr lang="en-GB" sz="2400" b="1" dirty="0">
                <a:solidFill>
                  <a:srgbClr val="F04044"/>
                </a:solidFill>
                <a:latin typeface="Calibri" panose="020F0502020204030204"/>
              </a:rPr>
              <a:t>99.35</a:t>
            </a:r>
            <a:r>
              <a:rPr lang="en-GB" sz="2400" b="1" dirty="0">
                <a:solidFill>
                  <a:srgbClr val="F04044"/>
                </a:solidFill>
                <a:latin typeface="Century Gothic" panose="020B0502020202020204" pitchFamily="34" charset="0"/>
              </a:rPr>
              <a:t> </a:t>
            </a:r>
            <a:r>
              <a:rPr lang="en-GB" sz="2400" dirty="0">
                <a:solidFill>
                  <a:prstClr val="black"/>
                </a:solidFill>
                <a:latin typeface="Century Gothic" panose="020B0502020202020204" pitchFamily="34" charset="0"/>
              </a:rPr>
              <a:t>per Week.</a:t>
            </a:r>
          </a:p>
          <a:p>
            <a:pPr fontAlgn="auto">
              <a:spcAft>
                <a:spcPts val="0"/>
              </a:spcAft>
              <a:defRPr/>
            </a:pPr>
            <a:endParaRPr lang="en-GB" sz="1000" dirty="0">
              <a:solidFill>
                <a:prstClr val="black"/>
              </a:solidFill>
              <a:latin typeface="Century Gothic" panose="020B0502020202020204" pitchFamily="34" charset="0"/>
            </a:endParaRPr>
          </a:p>
          <a:p>
            <a:pPr fontAlgn="auto">
              <a:spcAft>
                <a:spcPts val="0"/>
              </a:spcAft>
              <a:defRPr/>
            </a:pPr>
            <a:r>
              <a:rPr lang="en-GB" sz="2400" b="1" dirty="0">
                <a:solidFill>
                  <a:srgbClr val="F04044"/>
                </a:solidFill>
                <a:latin typeface="Century Gothic" panose="020B0502020202020204" pitchFamily="34" charset="0"/>
              </a:rPr>
              <a:t>Contractual Sick Pay</a:t>
            </a:r>
            <a:r>
              <a:rPr lang="en-GB" sz="2400" dirty="0">
                <a:solidFill>
                  <a:prstClr val="black"/>
                </a:solidFill>
                <a:latin typeface="Century Gothic" panose="020B0502020202020204" pitchFamily="34" charset="0"/>
              </a:rPr>
              <a:t> May Result in More than £</a:t>
            </a:r>
            <a:r>
              <a:rPr lang="en-GB" sz="2400" dirty="0">
                <a:solidFill>
                  <a:prstClr val="black"/>
                </a:solidFill>
                <a:latin typeface="Calibri" panose="020F0502020204030204"/>
              </a:rPr>
              <a:t>99.35</a:t>
            </a:r>
          </a:p>
          <a:p>
            <a:pPr marL="0" indent="0" fontAlgn="auto">
              <a:spcAft>
                <a:spcPts val="0"/>
              </a:spcAft>
              <a:buFont typeface="Arial" panose="020B0604020202020204" pitchFamily="34" charset="0"/>
              <a:buNone/>
              <a:defRPr/>
            </a:pPr>
            <a:endParaRPr lang="en-GB" sz="1000" dirty="0">
              <a:solidFill>
                <a:prstClr val="black"/>
              </a:solidFill>
              <a:latin typeface="Century Gothic" panose="020B0502020202020204" pitchFamily="34" charset="0"/>
            </a:endParaRPr>
          </a:p>
          <a:p>
            <a:pPr fontAlgn="auto">
              <a:spcAft>
                <a:spcPts val="0"/>
              </a:spcAft>
              <a:defRPr/>
            </a:pPr>
            <a:r>
              <a:rPr lang="en-GB" sz="2400" dirty="0">
                <a:solidFill>
                  <a:prstClr val="black"/>
                </a:solidFill>
                <a:latin typeface="Century Gothic" panose="020B0502020202020204" pitchFamily="34" charset="0"/>
              </a:rPr>
              <a:t>Applies from </a:t>
            </a:r>
            <a:r>
              <a:rPr lang="en-GB" sz="2400" b="1" dirty="0">
                <a:solidFill>
                  <a:srgbClr val="F04044"/>
                </a:solidFill>
                <a:latin typeface="Century Gothic" panose="020B0502020202020204" pitchFamily="34" charset="0"/>
              </a:rPr>
              <a:t>First Day of Symptoms </a:t>
            </a:r>
            <a:r>
              <a:rPr lang="en-GB" sz="2400" dirty="0">
                <a:solidFill>
                  <a:prstClr val="black"/>
                </a:solidFill>
                <a:latin typeface="Century Gothic" panose="020B0502020202020204" pitchFamily="34" charset="0"/>
              </a:rPr>
              <a:t>if </a:t>
            </a:r>
            <a:r>
              <a:rPr lang="en-GB" sz="2400" dirty="0" err="1">
                <a:solidFill>
                  <a:prstClr val="black"/>
                </a:solidFill>
                <a:latin typeface="Century Gothic" panose="020B0502020202020204" pitchFamily="34" charset="0"/>
              </a:rPr>
              <a:t>Covid</a:t>
            </a:r>
            <a:r>
              <a:rPr lang="en-GB" sz="2400" dirty="0">
                <a:solidFill>
                  <a:prstClr val="black"/>
                </a:solidFill>
                <a:latin typeface="Century Gothic" panose="020B0502020202020204" pitchFamily="34" charset="0"/>
              </a:rPr>
              <a:t> Related</a:t>
            </a:r>
            <a:endParaRPr lang="en-GB" sz="2400" b="1" dirty="0">
              <a:solidFill>
                <a:srgbClr val="F04044"/>
              </a:solidFill>
              <a:latin typeface="Century Gothic" panose="020B0502020202020204" pitchFamily="34" charset="0"/>
            </a:endParaRPr>
          </a:p>
          <a:p>
            <a:pPr fontAlgn="auto">
              <a:spcAft>
                <a:spcPts val="0"/>
              </a:spcAft>
              <a:defRPr/>
            </a:pPr>
            <a:endParaRPr lang="en-GB" sz="1000" dirty="0">
              <a:solidFill>
                <a:prstClr val="black"/>
              </a:solidFill>
              <a:latin typeface="Century Gothic" panose="020B0502020202020204" pitchFamily="34" charset="0"/>
            </a:endParaRPr>
          </a:p>
          <a:p>
            <a:pPr fontAlgn="auto">
              <a:spcAft>
                <a:spcPts val="0"/>
              </a:spcAft>
              <a:defRPr/>
            </a:pPr>
            <a:r>
              <a:rPr lang="en-GB" sz="2400" dirty="0">
                <a:solidFill>
                  <a:prstClr val="black"/>
                </a:solidFill>
                <a:latin typeface="Century Gothic" panose="020B0502020202020204" pitchFamily="34" charset="0"/>
              </a:rPr>
              <a:t>Doctor’s </a:t>
            </a:r>
            <a:r>
              <a:rPr lang="en-GB" sz="2400" b="1" dirty="0">
                <a:solidFill>
                  <a:srgbClr val="F04044"/>
                </a:solidFill>
                <a:latin typeface="Century Gothic" panose="020B0502020202020204" pitchFamily="34" charset="0"/>
              </a:rPr>
              <a:t>Note Not Required</a:t>
            </a:r>
          </a:p>
          <a:p>
            <a:pPr marL="457200" lvl="1" indent="0" fontAlgn="auto">
              <a:spcBef>
                <a:spcPts val="1000"/>
              </a:spcBef>
              <a:spcAft>
                <a:spcPts val="0"/>
              </a:spcAft>
              <a:buFont typeface="Arial" panose="020B0604020202020204" pitchFamily="34" charset="0"/>
              <a:buNone/>
              <a:defRPr/>
            </a:pPr>
            <a:r>
              <a:rPr lang="en-GB" sz="2000" dirty="0">
                <a:solidFill>
                  <a:prstClr val="black"/>
                </a:solidFill>
                <a:latin typeface="Century Gothic" panose="020B0502020202020204" pitchFamily="34" charset="0"/>
                <a:hlinkClick r:id="rId3"/>
              </a:rPr>
              <a:t>NHS Isolation Note</a:t>
            </a:r>
            <a:r>
              <a:rPr lang="en-GB" sz="2000" dirty="0">
                <a:solidFill>
                  <a:prstClr val="black"/>
                </a:solidFill>
                <a:latin typeface="Century Gothic" panose="020B0502020202020204" pitchFamily="34" charset="0"/>
              </a:rPr>
              <a:t> available by visiting NHS 111 online</a:t>
            </a:r>
          </a:p>
          <a:p>
            <a:pPr fontAlgn="auto">
              <a:spcAft>
                <a:spcPts val="0"/>
              </a:spcAft>
              <a:defRPr/>
            </a:pPr>
            <a:endParaRPr lang="en-GB" sz="22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55251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598D0-86A2-D989-84C7-E807221269B2}"/>
              </a:ext>
            </a:extLst>
          </p:cNvPr>
          <p:cNvSpPr txBox="1">
            <a:spLocks/>
          </p:cNvSpPr>
          <p:nvPr/>
        </p:nvSpPr>
        <p:spPr>
          <a:xfrm>
            <a:off x="0" y="476672"/>
            <a:ext cx="9252520" cy="10614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j-ea"/>
                <a:cs typeface="+mj-cs"/>
              </a:rPr>
              <a:t>Citizens Advice – How to report/ Procedures</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j-ea"/>
              <a:cs typeface="+mj-cs"/>
            </a:endParaRPr>
          </a:p>
        </p:txBody>
      </p:sp>
      <p:sp>
        <p:nvSpPr>
          <p:cNvPr id="3" name="Content Placeholder 8">
            <a:extLst>
              <a:ext uri="{FF2B5EF4-FFF2-40B4-BE49-F238E27FC236}">
                <a16:creationId xmlns:a16="http://schemas.microsoft.com/office/drawing/2014/main" id="{E535FC58-1BD0-E2D0-5172-B7922D2145EE}"/>
              </a:ext>
            </a:extLst>
          </p:cNvPr>
          <p:cNvSpPr txBox="1">
            <a:spLocks/>
          </p:cNvSpPr>
          <p:nvPr/>
        </p:nvSpPr>
        <p:spPr>
          <a:xfrm>
            <a:off x="827584" y="1561665"/>
            <a:ext cx="8181474" cy="4392046"/>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Tell</a:t>
            </a:r>
            <a:r>
              <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Your</a:t>
            </a:r>
            <a:r>
              <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Employer</a:t>
            </a:r>
            <a:r>
              <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You’re Sick &amp; Can’t Work</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State </a:t>
            </a:r>
            <a:r>
              <a:rPr kumimoji="0" lang="en-GB" sz="96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First Day of Illness</a:t>
            </a:r>
            <a:r>
              <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Even a Non-Work Day</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Confirm Illness in Writing</a:t>
            </a:r>
            <a:endPar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80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a:t>
            </a:r>
            <a:r>
              <a:rPr kumimoji="0" lang="en-GB" sz="8000" b="0" i="1"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This is “self-certification”</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8000" b="0" i="1"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a:t>
            </a:r>
            <a:r>
              <a:rPr kumimoji="0" lang="en-GB" sz="8000" b="0" i="1"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hlinkClick r:id="rId3"/>
              </a:rPr>
              <a:t>GOV.UK Employee’s Statement of Sickness (SC2) Form</a:t>
            </a:r>
            <a:endParaRPr kumimoji="0" lang="en-GB" sz="8000" b="0" i="1"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9600" b="0" i="0" u="none" strike="noStrike" kern="1200" cap="none" spc="0" normalizeH="0" baseline="0" noProof="0">
                <a:ln>
                  <a:noFill/>
                </a:ln>
                <a:solidFill>
                  <a:srgbClr val="0563C1"/>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Get an </a:t>
            </a:r>
            <a:r>
              <a:rPr kumimoji="0" lang="en-GB" sz="96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Isolation Note </a:t>
            </a:r>
            <a:r>
              <a:rPr kumimoji="0" lang="en-GB" sz="9600" b="0" i="0" u="none" strike="noStrike" kern="1200" cap="none" spc="0" normalizeH="0" baseline="0" noProof="0">
                <a:ln>
                  <a:noFill/>
                </a:ln>
                <a:solidFill>
                  <a:srgbClr val="0563C1"/>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from NHS Website.</a:t>
            </a:r>
            <a:endParaRPr kumimoji="0" lang="en-GB" sz="9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47B7F37-ABDA-52F6-3938-1CB1900BE107}"/>
              </a:ext>
            </a:extLst>
          </p:cNvPr>
          <p:cNvSpPr txBox="1"/>
          <p:nvPr/>
        </p:nvSpPr>
        <p:spPr>
          <a:xfrm>
            <a:off x="3563888" y="5082266"/>
            <a:ext cx="4968552" cy="276999"/>
          </a:xfrm>
          <a:prstGeom prst="rect">
            <a:avLst/>
          </a:prstGeom>
          <a:noFill/>
        </p:spPr>
        <p:txBody>
          <a:bodyPr wrap="square" rtlCol="0">
            <a:spAutoFit/>
          </a:bodyPr>
          <a:lstStyle/>
          <a:p>
            <a:pPr fontAlgn="auto">
              <a:spcBef>
                <a:spcPts val="0"/>
              </a:spcBef>
              <a:spcAft>
                <a:spcPts val="0"/>
              </a:spcAft>
              <a:defRPr/>
            </a:pPr>
            <a:r>
              <a:rPr lang="en-GB" sz="1200" dirty="0">
                <a:solidFill>
                  <a:prstClr val="black"/>
                </a:solidFill>
                <a:latin typeface="Century Gothic" panose="020B0502020202020204" pitchFamily="34" charset="0"/>
                <a:cs typeface="+mn-cs"/>
              </a:rPr>
              <a:t>https://www.cbronline.com/news/isolation-note-service-nhsx</a:t>
            </a:r>
          </a:p>
        </p:txBody>
      </p:sp>
    </p:spTree>
    <p:extLst>
      <p:ext uri="{BB962C8B-B14F-4D97-AF65-F5344CB8AC3E}">
        <p14:creationId xmlns:p14="http://schemas.microsoft.com/office/powerpoint/2010/main" val="1761336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8E79-5F30-268A-EF8A-BC3FE3D390CB}"/>
              </a:ext>
            </a:extLst>
          </p:cNvPr>
          <p:cNvSpPr txBox="1">
            <a:spLocks/>
          </p:cNvSpPr>
          <p:nvPr/>
        </p:nvSpPr>
        <p:spPr>
          <a:xfrm>
            <a:off x="0" y="620688"/>
            <a:ext cx="9144000" cy="6377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F04044"/>
                </a:solidFill>
                <a:effectLst/>
                <a:uLnTx/>
                <a:uFillTx/>
                <a:latin typeface="Century Gothic" panose="020B0502020202020204" pitchFamily="34" charset="0"/>
                <a:ea typeface="+mj-ea"/>
                <a:cs typeface="+mj-cs"/>
              </a:rPr>
              <a:t>Important Notes on Sick Pay</a:t>
            </a:r>
            <a:endParaRPr kumimoji="0" lang="en-GB" sz="3600" b="1" i="0" u="none" strike="noStrike" kern="1200" cap="none" spc="0" normalizeH="0" baseline="0" noProof="0" dirty="0">
              <a:ln>
                <a:noFill/>
              </a:ln>
              <a:solidFill>
                <a:srgbClr val="F04044"/>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0F63E171-8983-1B7F-1B38-F8F03E394BB7}"/>
              </a:ext>
            </a:extLst>
          </p:cNvPr>
          <p:cNvSpPr txBox="1"/>
          <p:nvPr/>
        </p:nvSpPr>
        <p:spPr>
          <a:xfrm>
            <a:off x="683568" y="1967061"/>
            <a:ext cx="7888765" cy="2923877"/>
          </a:xfrm>
          <a:prstGeom prst="rect">
            <a:avLst/>
          </a:prstGeom>
          <a:noFill/>
        </p:spPr>
        <p:txBody>
          <a:bodyPr wrap="square" rtlCol="0">
            <a:spAutoFit/>
          </a:bodyPr>
          <a:lstStyle/>
          <a:p>
            <a:pPr marL="342900" indent="-342900" algn="just"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Be</a:t>
            </a:r>
            <a:r>
              <a:rPr lang="en-GB" sz="2400" dirty="0" err="1">
                <a:solidFill>
                  <a:prstClr val="black"/>
                </a:solidFill>
                <a:latin typeface="Century Gothic" panose="020B0502020202020204" pitchFamily="34" charset="0"/>
                <a:cs typeface="+mn-cs"/>
              </a:rPr>
              <a:t>st</a:t>
            </a:r>
            <a:r>
              <a:rPr lang="en-GB" sz="2400" dirty="0">
                <a:solidFill>
                  <a:prstClr val="black"/>
                </a:solidFill>
                <a:latin typeface="Century Gothic" panose="020B0502020202020204" pitchFamily="34" charset="0"/>
                <a:cs typeface="+mn-cs"/>
              </a:rPr>
              <a:t> Person to Ask about Sick Pay is Your Employer</a:t>
            </a:r>
          </a:p>
          <a:p>
            <a:pPr marL="342900" indent="-342900" algn="just" fontAlgn="auto">
              <a:spcBef>
                <a:spcPts val="0"/>
              </a:spcBef>
              <a:spcAft>
                <a:spcPts val="0"/>
              </a:spcAft>
              <a:buFont typeface="Arial" panose="020B0604020202020204" pitchFamily="34" charset="0"/>
              <a:buChar char="•"/>
              <a:defRPr/>
            </a:pPr>
            <a:endParaRPr lang="en-GB" sz="2400" dirty="0">
              <a:solidFill>
                <a:prstClr val="black"/>
              </a:solidFill>
              <a:latin typeface="Century Gothic" panose="020B0502020202020204" pitchFamily="34" charset="0"/>
              <a:cs typeface="+mn-cs"/>
            </a:endParaRPr>
          </a:p>
          <a:p>
            <a:pPr marL="342900" indent="-342900" algn="just"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This Could Be a Difficult Conversation</a:t>
            </a:r>
          </a:p>
          <a:p>
            <a:pPr marL="342900" indent="-342900" algn="just" fontAlgn="auto">
              <a:spcBef>
                <a:spcPts val="0"/>
              </a:spcBef>
              <a:spcAft>
                <a:spcPts val="0"/>
              </a:spcAft>
              <a:buFont typeface="Arial" panose="020B0604020202020204" pitchFamily="34" charset="0"/>
              <a:buChar char="•"/>
              <a:defRPr/>
            </a:pPr>
            <a:endParaRPr lang="en-GB" sz="2400" dirty="0">
              <a:solidFill>
                <a:prstClr val="black"/>
              </a:solidFill>
              <a:latin typeface="Century Gothic" panose="020B0502020202020204" pitchFamily="34" charset="0"/>
              <a:cs typeface="+mn-cs"/>
            </a:endParaRPr>
          </a:p>
          <a:p>
            <a:pPr marL="342900" indent="-342900" algn="just"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Consider Preparing with </a:t>
            </a:r>
            <a:r>
              <a:rPr lang="en-GB" sz="2400" dirty="0">
                <a:solidFill>
                  <a:prstClr val="black"/>
                </a:solidFill>
                <a:latin typeface="Century Gothic" panose="020B0502020202020204" pitchFamily="34" charset="0"/>
                <a:cs typeface="+mn-cs"/>
                <a:hlinkClick r:id="rId3"/>
              </a:rPr>
              <a:t>ACAS</a:t>
            </a:r>
            <a:r>
              <a:rPr lang="en-GB" sz="2400" dirty="0">
                <a:solidFill>
                  <a:prstClr val="black"/>
                </a:solidFill>
                <a:latin typeface="Century Gothic" panose="020B0502020202020204" pitchFamily="34" charset="0"/>
                <a:cs typeface="+mn-cs"/>
              </a:rPr>
              <a:t> or </a:t>
            </a:r>
            <a:r>
              <a:rPr lang="en-GB" sz="2400" dirty="0">
                <a:solidFill>
                  <a:prstClr val="black"/>
                </a:solidFill>
                <a:latin typeface="Century Gothic" panose="020B0502020202020204" pitchFamily="34" charset="0"/>
                <a:cs typeface="+mn-cs"/>
                <a:hlinkClick r:id="rId4"/>
              </a:rPr>
              <a:t>Citizen’s Advice</a:t>
            </a:r>
            <a:endParaRPr lang="en-GB" sz="2400" dirty="0">
              <a:solidFill>
                <a:prstClr val="black"/>
              </a:solidFill>
              <a:latin typeface="Century Gothic" panose="020B0502020202020204" pitchFamily="34" charset="0"/>
              <a:cs typeface="+mn-cs"/>
            </a:endParaRPr>
          </a:p>
          <a:p>
            <a:pPr algn="just" fontAlgn="auto">
              <a:spcBef>
                <a:spcPts val="0"/>
              </a:spcBef>
              <a:spcAft>
                <a:spcPts val="0"/>
              </a:spcAft>
              <a:defRPr/>
            </a:pPr>
            <a:r>
              <a:rPr lang="en-GB" sz="2400" dirty="0">
                <a:solidFill>
                  <a:prstClr val="black"/>
                </a:solidFill>
                <a:latin typeface="Century Gothic" panose="020B0502020202020204" pitchFamily="34" charset="0"/>
                <a:cs typeface="+mn-cs"/>
              </a:rPr>
              <a:t>	</a:t>
            </a:r>
            <a:r>
              <a:rPr lang="en-GB" sz="2400" i="1" dirty="0">
                <a:solidFill>
                  <a:prstClr val="black"/>
                </a:solidFill>
                <a:latin typeface="Century Gothic" panose="020B0502020202020204" pitchFamily="34" charset="0"/>
                <a:cs typeface="+mn-cs"/>
              </a:rPr>
              <a:t>I</a:t>
            </a:r>
            <a:r>
              <a:rPr lang="en-GB" sz="2000" i="1" dirty="0">
                <a:solidFill>
                  <a:prstClr val="black"/>
                </a:solidFill>
                <a:latin typeface="Century Gothic" panose="020B0502020202020204" pitchFamily="34" charset="0"/>
                <a:cs typeface="+mn-cs"/>
              </a:rPr>
              <a:t>mpartial Services </a:t>
            </a:r>
          </a:p>
          <a:p>
            <a:pPr algn="just" fontAlgn="auto">
              <a:spcBef>
                <a:spcPts val="0"/>
              </a:spcBef>
              <a:spcAft>
                <a:spcPts val="0"/>
              </a:spcAft>
              <a:defRPr/>
            </a:pPr>
            <a:r>
              <a:rPr lang="en-GB" sz="2000" i="1" dirty="0">
                <a:solidFill>
                  <a:prstClr val="black"/>
                </a:solidFill>
                <a:latin typeface="Century Gothic" panose="020B0502020202020204" pitchFamily="34" charset="0"/>
                <a:cs typeface="+mn-cs"/>
              </a:rPr>
              <a:t>	A</a:t>
            </a:r>
            <a:r>
              <a:rPr lang="en-GB" sz="2000" i="1" dirty="0" err="1">
                <a:solidFill>
                  <a:prstClr val="black"/>
                </a:solidFill>
                <a:latin typeface="Century Gothic" panose="020B0502020202020204" pitchFamily="34" charset="0"/>
                <a:cs typeface="+mn-cs"/>
              </a:rPr>
              <a:t>dvise</a:t>
            </a:r>
            <a:r>
              <a:rPr lang="en-GB" sz="2000" i="1" dirty="0">
                <a:solidFill>
                  <a:prstClr val="black"/>
                </a:solidFill>
                <a:latin typeface="Century Gothic" panose="020B0502020202020204" pitchFamily="34" charset="0"/>
                <a:cs typeface="+mn-cs"/>
              </a:rPr>
              <a:t> You on Your Rights </a:t>
            </a:r>
          </a:p>
          <a:p>
            <a:pPr algn="just" fontAlgn="auto">
              <a:spcBef>
                <a:spcPts val="0"/>
              </a:spcBef>
              <a:spcAft>
                <a:spcPts val="0"/>
              </a:spcAft>
              <a:defRPr/>
            </a:pPr>
            <a:r>
              <a:rPr lang="en-GB" sz="2000" i="1" dirty="0">
                <a:solidFill>
                  <a:prstClr val="black"/>
                </a:solidFill>
                <a:latin typeface="Century Gothic" panose="020B0502020202020204" pitchFamily="34" charset="0"/>
                <a:cs typeface="+mn-cs"/>
              </a:rPr>
              <a:t>	Support in Handling that Conversation Productively</a:t>
            </a:r>
            <a:endParaRPr lang="en-GB" sz="2400" i="1" dirty="0">
              <a:solidFill>
                <a:prstClr val="black"/>
              </a:solidFill>
              <a:latin typeface="Century Gothic" panose="020B0502020202020204" pitchFamily="34" charset="0"/>
              <a:cs typeface="+mn-cs"/>
            </a:endParaRPr>
          </a:p>
        </p:txBody>
      </p:sp>
    </p:spTree>
    <p:extLst>
      <p:ext uri="{BB962C8B-B14F-4D97-AF65-F5344CB8AC3E}">
        <p14:creationId xmlns:p14="http://schemas.microsoft.com/office/powerpoint/2010/main" val="3260539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9A31-469A-212F-9474-5741C11A7786}"/>
              </a:ext>
            </a:extLst>
          </p:cNvPr>
          <p:cNvSpPr txBox="1">
            <a:spLocks/>
          </p:cNvSpPr>
          <p:nvPr/>
        </p:nvSpPr>
        <p:spPr>
          <a:xfrm>
            <a:off x="1" y="188640"/>
            <a:ext cx="9144000" cy="1030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a:ln>
                  <a:noFill/>
                </a:ln>
                <a:solidFill>
                  <a:srgbClr val="F0403A"/>
                </a:solidFill>
                <a:effectLst/>
                <a:uLnTx/>
                <a:uFillTx/>
                <a:latin typeface="Century Gothic" panose="020B0502020202020204" pitchFamily="34" charset="0"/>
                <a:ea typeface="+mj-ea"/>
                <a:cs typeface="+mj-cs"/>
              </a:rPr>
              <a:t>Working Tax Credits :</a:t>
            </a:r>
            <a:br>
              <a:rPr kumimoji="0" lang="en-GB" sz="2800" b="1" i="0" u="none" strike="noStrike" kern="1200" cap="none" spc="0" normalizeH="0" baseline="0" noProof="0">
                <a:ln>
                  <a:noFill/>
                </a:ln>
                <a:solidFill>
                  <a:srgbClr val="F0403A"/>
                </a:solidFill>
                <a:effectLst/>
                <a:uLnTx/>
                <a:uFillTx/>
                <a:latin typeface="Century Gothic" panose="020B0502020202020204" pitchFamily="34" charset="0"/>
                <a:ea typeface="+mj-ea"/>
                <a:cs typeface="+mj-cs"/>
              </a:rPr>
            </a:br>
            <a:r>
              <a:rPr kumimoji="0" lang="en-GB" sz="2400" b="0" i="1"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Do You Need to Notify if Your Hours Have Changed?</a:t>
            </a:r>
            <a:endParaRPr kumimoji="0" lang="en-GB" sz="28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6ACDFE6F-1C7E-816E-59BE-E08733369EEC}"/>
              </a:ext>
            </a:extLst>
          </p:cNvPr>
          <p:cNvSpPr/>
          <p:nvPr/>
        </p:nvSpPr>
        <p:spPr>
          <a:xfrm>
            <a:off x="899592" y="1606182"/>
            <a:ext cx="3730866" cy="629985"/>
          </a:xfrm>
          <a:prstGeom prst="rect">
            <a:avLst/>
          </a:prstGeom>
          <a:solidFill>
            <a:srgbClr val="299735"/>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Temporary Hour Reduction</a:t>
            </a:r>
          </a:p>
        </p:txBody>
      </p:sp>
      <p:sp>
        <p:nvSpPr>
          <p:cNvPr id="4" name="Rectangle 3">
            <a:extLst>
              <a:ext uri="{FF2B5EF4-FFF2-40B4-BE49-F238E27FC236}">
                <a16:creationId xmlns:a16="http://schemas.microsoft.com/office/drawing/2014/main" id="{EEE5C853-2AB2-482C-F4CE-1C6B9A6EB848}"/>
              </a:ext>
            </a:extLst>
          </p:cNvPr>
          <p:cNvSpPr/>
          <p:nvPr/>
        </p:nvSpPr>
        <p:spPr>
          <a:xfrm>
            <a:off x="-81988" y="3272474"/>
            <a:ext cx="2997804" cy="629985"/>
          </a:xfrm>
          <a:prstGeom prst="rect">
            <a:avLst/>
          </a:prstGeom>
          <a:solidFill>
            <a:srgbClr val="F04044"/>
          </a:solidFill>
          <a:ln w="12700" cap="flat" cmpd="sng" algn="ctr">
            <a:solidFill>
              <a:srgbClr val="F04044"/>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Permanent Hour Reduction</a:t>
            </a:r>
          </a:p>
        </p:txBody>
      </p:sp>
      <p:sp>
        <p:nvSpPr>
          <p:cNvPr id="5" name="TextBox 4">
            <a:extLst>
              <a:ext uri="{FF2B5EF4-FFF2-40B4-BE49-F238E27FC236}">
                <a16:creationId xmlns:a16="http://schemas.microsoft.com/office/drawing/2014/main" id="{83794595-9393-D99C-81F9-B18DAD53933D}"/>
              </a:ext>
            </a:extLst>
          </p:cNvPr>
          <p:cNvSpPr txBox="1"/>
          <p:nvPr/>
        </p:nvSpPr>
        <p:spPr>
          <a:xfrm>
            <a:off x="4602832" y="1626260"/>
            <a:ext cx="3700959" cy="605922"/>
          </a:xfrm>
          <a:prstGeom prst="rect">
            <a:avLst/>
          </a:prstGeom>
          <a:solidFill>
            <a:srgbClr val="4F009D"/>
          </a:solidFill>
          <a:ln>
            <a:noFill/>
          </a:ln>
          <a:effectLst/>
        </p:spPr>
        <p:txBody>
          <a:bodyPr spcFirstLastPara="0" vert="horz" wrap="square" lIns="199136" tIns="113792" rIns="199136" bIns="113792" numCol="1" spcCol="1270" anchor="ctr" anchorCtr="0">
            <a:noAutofit/>
          </a:bodyPr>
          <a:lstStyle/>
          <a:p>
            <a:pPr marL="0" marR="0" lvl="0" indent="0" algn="ctr" defTabSz="1244600" eaLnBrk="1" fontAlgn="auto" latinLnBrk="0" hangingPunct="1">
              <a:lnSpc>
                <a:spcPct val="90000"/>
              </a:lnSpc>
              <a:spcBef>
                <a:spcPts val="0"/>
              </a:spcBef>
              <a:spcAft>
                <a:spcPct val="3500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Self Employed: Hours Reduced/Temp Stopped</a:t>
            </a:r>
          </a:p>
        </p:txBody>
      </p:sp>
      <p:sp>
        <p:nvSpPr>
          <p:cNvPr id="6" name="TextBox 5">
            <a:extLst>
              <a:ext uri="{FF2B5EF4-FFF2-40B4-BE49-F238E27FC236}">
                <a16:creationId xmlns:a16="http://schemas.microsoft.com/office/drawing/2014/main" id="{36E56506-F11A-C4FA-58D1-2CC3F97AD381}"/>
              </a:ext>
            </a:extLst>
          </p:cNvPr>
          <p:cNvSpPr txBox="1"/>
          <p:nvPr/>
        </p:nvSpPr>
        <p:spPr>
          <a:xfrm>
            <a:off x="2910810" y="3292502"/>
            <a:ext cx="3101350" cy="629985"/>
          </a:xfrm>
          <a:prstGeom prst="rect">
            <a:avLst/>
          </a:prstGeom>
          <a:solidFill>
            <a:srgbClr val="FDF871"/>
          </a:solidFill>
          <a:ln>
            <a:solidFill>
              <a:srgbClr val="FDF871"/>
            </a:solidFill>
          </a:ln>
          <a:effectLst/>
        </p:spPr>
        <p:txBody>
          <a:bodyPr spcFirstLastPara="0" vert="horz" wrap="square" lIns="199136" tIns="113792" rIns="199136" bIns="113792" numCol="1" spcCol="1270" anchor="ctr" anchorCtr="0">
            <a:noAutofit/>
          </a:bodyPr>
          <a:lstStyle/>
          <a:p>
            <a:pPr marL="0" marR="0" lvl="0" indent="0" algn="ctr" defTabSz="1244600" eaLnBrk="1" fontAlgn="auto" latinLnBrk="0" hangingPunct="1">
              <a:lnSpc>
                <a:spcPct val="90000"/>
              </a:lnSpc>
              <a:spcBef>
                <a:spcPts val="0"/>
              </a:spcBef>
              <a:spcAft>
                <a:spcPct val="35000"/>
              </a:spcAft>
              <a:buClrTx/>
              <a:buSzTx/>
              <a:buFontTx/>
              <a:buNone/>
              <a:tabLst/>
              <a:defRPr/>
            </a:pPr>
            <a:r>
              <a:rPr kumimoji="0" lang="en-GB" sz="20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Redundancy</a:t>
            </a:r>
          </a:p>
        </p:txBody>
      </p:sp>
      <p:sp>
        <p:nvSpPr>
          <p:cNvPr id="7" name="Rectangle 6">
            <a:extLst>
              <a:ext uri="{FF2B5EF4-FFF2-40B4-BE49-F238E27FC236}">
                <a16:creationId xmlns:a16="http://schemas.microsoft.com/office/drawing/2014/main" id="{B40E8826-16A6-6C8B-911F-EDC4026F22BF}"/>
              </a:ext>
            </a:extLst>
          </p:cNvPr>
          <p:cNvSpPr/>
          <p:nvPr/>
        </p:nvSpPr>
        <p:spPr>
          <a:xfrm>
            <a:off x="6012160" y="3239800"/>
            <a:ext cx="3240360" cy="628498"/>
          </a:xfrm>
          <a:prstGeom prst="rect">
            <a:avLst/>
          </a:prstGeom>
          <a:solidFill>
            <a:srgbClr val="FF8837"/>
          </a:solidFill>
          <a:ln w="12700" cap="flat" cmpd="sng" algn="ctr">
            <a:solidFill>
              <a:srgbClr val="FF883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Childcare</a:t>
            </a:r>
            <a:endParaRPr kumimoji="0" lang="en-GB" sz="2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B6DB4FE-4F82-A643-4868-27DBB59007AC}"/>
              </a:ext>
            </a:extLst>
          </p:cNvPr>
          <p:cNvSpPr/>
          <p:nvPr/>
        </p:nvSpPr>
        <p:spPr>
          <a:xfrm>
            <a:off x="6012160" y="3902459"/>
            <a:ext cx="3233464" cy="1412389"/>
          </a:xfrm>
          <a:prstGeom prst="rect">
            <a:avLst/>
          </a:prstGeom>
          <a:solidFill>
            <a:srgbClr val="ED7D31">
              <a:lumMod val="20000"/>
              <a:lumOff val="80000"/>
            </a:srgbClr>
          </a:solidFill>
          <a:ln w="12700" cap="flat" cmpd="sng" algn="ctr">
            <a:solidFill>
              <a:srgbClr val="4472C4">
                <a:alpha val="90000"/>
                <a:tint val="40000"/>
                <a:hueOff val="0"/>
                <a:satOff val="0"/>
                <a:lumOff val="0"/>
                <a:alphaOff val="0"/>
              </a:srgbClr>
            </a:solidFill>
            <a:prstDash val="solid"/>
            <a:miter lim="800000"/>
          </a:ln>
          <a:effectLst/>
        </p:spPr>
        <p:txBody>
          <a:bodyPr anchor="ctr"/>
          <a:lstStyle/>
          <a:p>
            <a:pPr marL="285750" marR="0" lvl="0" indent="-172800" algn="just" defTabSz="914400" eaLnBrk="1" fontAlgn="auto" latinLnBrk="0" hangingPunct="1">
              <a:lnSpc>
                <a:spcPct val="90000"/>
              </a:lnSpc>
              <a:spcBef>
                <a:spcPts val="0"/>
              </a:spcBef>
              <a:spcAft>
                <a:spcPts val="288"/>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rPr>
              <a:t>Linked to Working Hours</a:t>
            </a:r>
          </a:p>
          <a:p>
            <a:pPr marL="285750" marR="0" lvl="0" indent="-172800" algn="just" defTabSz="914400" eaLnBrk="1" fontAlgn="auto" latinLnBrk="0" hangingPunct="1">
              <a:lnSpc>
                <a:spcPct val="90000"/>
              </a:lnSpc>
              <a:spcBef>
                <a:spcPts val="0"/>
              </a:spcBef>
              <a:spcAft>
                <a:spcPts val="288"/>
              </a:spcAft>
              <a:buClrTx/>
              <a:buSzTx/>
              <a:buFont typeface="Arial" panose="020B0604020202020204" pitchFamily="34" charset="0"/>
              <a:buChar char="•"/>
              <a:tabLst/>
              <a:defRPr/>
            </a:pPr>
            <a:endParaRPr kumimoji="0" lang="en-GB" sz="10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endParaRPr>
          </a:p>
          <a:p>
            <a:pPr marL="285750" marR="0" lvl="0" indent="-172800" algn="just" defTabSz="914400" eaLnBrk="1" fontAlgn="auto" latinLnBrk="0" hangingPunct="1">
              <a:lnSpc>
                <a:spcPct val="90000"/>
              </a:lnSpc>
              <a:spcBef>
                <a:spcPts val="0"/>
              </a:spcBef>
              <a:spcAft>
                <a:spcPts val="288"/>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rPr>
              <a:t>If Working Hours Normal, </a:t>
            </a:r>
            <a:br>
              <a:rPr kumimoji="0" lang="en-GB" sz="18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rPr>
            </a:br>
            <a:r>
              <a:rPr kumimoji="0" lang="en-GB" sz="18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rPr>
              <a:t>Will Receive as Usual</a:t>
            </a:r>
            <a:endParaRPr kumimoji="0" lang="en-GB" sz="32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C400D2B-130B-BAA7-0499-2E68698CDB2B}"/>
              </a:ext>
            </a:extLst>
          </p:cNvPr>
          <p:cNvSpPr/>
          <p:nvPr/>
        </p:nvSpPr>
        <p:spPr>
          <a:xfrm>
            <a:off x="2910810" y="3868298"/>
            <a:ext cx="3101350" cy="1446550"/>
          </a:xfrm>
          <a:prstGeom prst="rect">
            <a:avLst/>
          </a:prstGeom>
          <a:solidFill>
            <a:srgbClr val="FFC000">
              <a:lumMod val="20000"/>
              <a:lumOff val="80000"/>
            </a:srgbClr>
          </a:solidFill>
        </p:spPr>
        <p:txBody>
          <a:bodyPr wrap="square" anchor="ctr">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entury Gothic" panose="020B0502020202020204" pitchFamily="34" charset="0"/>
                <a:cs typeface="+mn-cs"/>
              </a:rPr>
              <a:t>Inform HMRC ASAP!</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dirty="0">
              <a:ln>
                <a:noFill/>
              </a:ln>
              <a:solidFill>
                <a:prstClr val="black"/>
              </a:solidFill>
              <a:effectLst/>
              <a:uLnTx/>
              <a:uFillTx/>
              <a:latin typeface="Century Gothic" panose="020B0502020202020204" pitchFamily="34" charset="0"/>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prstClr val="black"/>
                </a:solidFill>
                <a:effectLst/>
                <a:uLnTx/>
                <a:uFillTx/>
                <a:latin typeface="Century Gothic" panose="020B0502020202020204" pitchFamily="34" charset="0"/>
                <a:cs typeface="+mn-cs"/>
              </a:rPr>
              <a:t>If Not WTC Eligible, Possible 4 Week Run On Payments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600" b="0" i="0" u="none" strike="noStrike" kern="0" cap="none" spc="0" normalizeH="0" baseline="0" noProof="0" dirty="0">
              <a:ln>
                <a:noFill/>
              </a:ln>
              <a:solidFill>
                <a:prstClr val="black"/>
              </a:solidFill>
              <a:effectLst/>
              <a:uLnTx/>
              <a:uFillTx/>
              <a:latin typeface="Century Gothic" panose="020B0502020202020204" pitchFamily="34" charset="0"/>
              <a:cs typeface="+mn-cs"/>
            </a:endParaRPr>
          </a:p>
        </p:txBody>
      </p:sp>
      <p:sp>
        <p:nvSpPr>
          <p:cNvPr id="10" name="Rectangle 9">
            <a:extLst>
              <a:ext uri="{FF2B5EF4-FFF2-40B4-BE49-F238E27FC236}">
                <a16:creationId xmlns:a16="http://schemas.microsoft.com/office/drawing/2014/main" id="{0E80C449-B415-08F0-87C2-5A5377D3E47B}"/>
              </a:ext>
            </a:extLst>
          </p:cNvPr>
          <p:cNvSpPr/>
          <p:nvPr/>
        </p:nvSpPr>
        <p:spPr>
          <a:xfrm>
            <a:off x="-81987" y="2236560"/>
            <a:ext cx="9334507" cy="1035128"/>
          </a:xfrm>
          <a:prstGeom prst="rect">
            <a:avLst/>
          </a:prstGeom>
          <a:solidFill>
            <a:srgbClr val="A5A5A5">
              <a:lumMod val="75000"/>
              <a:alpha val="90000"/>
            </a:srgbClr>
          </a:solidFill>
          <a:ln w="12700" cap="flat" cmpd="sng" algn="ctr">
            <a:solidFill>
              <a:srgbClr val="A5A5A5">
                <a:lumMod val="75000"/>
                <a:alpha val="90000"/>
              </a:srgbClr>
            </a:solidFill>
            <a:prstDash val="solid"/>
            <a:miter lim="800000"/>
          </a:ln>
          <a:effectLst/>
        </p:spPr>
        <p:txBody>
          <a:bodyPr anchor="ctr"/>
          <a:lstStyle/>
          <a:p>
            <a:pPr marL="171450" marR="0" lvl="1" indent="-171450" algn="ctr" defTabSz="711200" eaLnBrk="1" fontAlgn="auto" latinLnBrk="0" hangingPunct="1">
              <a:lnSpc>
                <a:spcPct val="90000"/>
              </a:lnSpc>
              <a:spcBef>
                <a:spcPts val="0"/>
              </a:spcBef>
              <a:spcAft>
                <a:spcPct val="15000"/>
              </a:spcAft>
              <a:buClrTx/>
              <a:buSzTx/>
              <a:buFontTx/>
              <a:buChar char="•"/>
              <a:tabLst/>
              <a:defRPr/>
            </a:pP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No Notification to HMRC for 8 weeks (may be extended)</a:t>
            </a:r>
          </a:p>
          <a:p>
            <a:pPr marL="171450" marR="0" lvl="1" indent="-171450" algn="ctr" defTabSz="711200" eaLnBrk="1" fontAlgn="auto" latinLnBrk="0" hangingPunct="1">
              <a:lnSpc>
                <a:spcPct val="90000"/>
              </a:lnSpc>
              <a:spcBef>
                <a:spcPts val="0"/>
              </a:spcBef>
              <a:spcAft>
                <a:spcPct val="15000"/>
              </a:spcAft>
              <a:buClrTx/>
              <a:buSzTx/>
              <a:buFontTx/>
              <a:buChar char="•"/>
              <a:tabLst/>
              <a:defRPr/>
            </a:pPr>
            <a:endParaRPr kumimoji="0" lang="en-GB" sz="1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a:p>
            <a:pPr marL="171450" marR="0" lvl="1" indent="-171450" algn="ctr" defTabSz="711200" eaLnBrk="1" fontAlgn="auto" latinLnBrk="0" hangingPunct="1">
              <a:lnSpc>
                <a:spcPct val="90000"/>
              </a:lnSpc>
              <a:spcBef>
                <a:spcPts val="0"/>
              </a:spcBef>
              <a:spcAft>
                <a:spcPct val="15000"/>
              </a:spcAft>
              <a:buClrTx/>
              <a:buSzTx/>
              <a:buFontTx/>
              <a:buChar char="•"/>
              <a:tabLst/>
              <a:defRPr/>
            </a:pP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WTC Paid at Normal Rate</a:t>
            </a:r>
          </a:p>
        </p:txBody>
      </p:sp>
      <p:sp>
        <p:nvSpPr>
          <p:cNvPr id="11" name="Rectangle 10">
            <a:extLst>
              <a:ext uri="{FF2B5EF4-FFF2-40B4-BE49-F238E27FC236}">
                <a16:creationId xmlns:a16="http://schemas.microsoft.com/office/drawing/2014/main" id="{DBD1E735-D557-63A9-96E9-935650F584F9}"/>
              </a:ext>
            </a:extLst>
          </p:cNvPr>
          <p:cNvSpPr/>
          <p:nvPr/>
        </p:nvSpPr>
        <p:spPr>
          <a:xfrm>
            <a:off x="-81989" y="3918986"/>
            <a:ext cx="2997805" cy="1395862"/>
          </a:xfrm>
          <a:prstGeom prst="rect">
            <a:avLst/>
          </a:prstGeom>
          <a:solidFill>
            <a:srgbClr val="ED7D31">
              <a:lumMod val="20000"/>
              <a:lumOff val="80000"/>
              <a:alpha val="90000"/>
            </a:srgbClr>
          </a:solidFill>
          <a:ln w="12700" cap="flat" cmpd="sng" algn="ctr">
            <a:solidFill>
              <a:srgbClr val="4472C4">
                <a:alpha val="90000"/>
                <a:tint val="40000"/>
                <a:hueOff val="0"/>
                <a:satOff val="0"/>
                <a:lumOff val="0"/>
                <a:alphaOff val="0"/>
              </a:srgbClr>
            </a:solidFill>
            <a:prstDash val="solid"/>
            <a:miter lim="800000"/>
          </a:ln>
          <a:effectLst/>
        </p:spPr>
        <p:txBody>
          <a:bodyPr anchor="ctr"/>
          <a:lstStyle/>
          <a:p>
            <a:pPr marL="171450" marR="0" lvl="1" indent="-171450" defTabSz="711200" eaLnBrk="1" fontAlgn="auto" latinLnBrk="0" hangingPunct="1">
              <a:lnSpc>
                <a:spcPct val="90000"/>
              </a:lnSpc>
              <a:spcBef>
                <a:spcPts val="0"/>
              </a:spcBef>
              <a:spcAft>
                <a:spcPct val="15000"/>
              </a:spcAft>
              <a:buClrTx/>
              <a:buSzTx/>
              <a:buFontTx/>
              <a:buChar char="•"/>
              <a:tabLst/>
              <a:defRPr/>
            </a:pPr>
            <a:r>
              <a:rPr kumimoji="0" lang="en-GB" sz="18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rPr>
              <a:t>Inform HMRC As Soon As Change Is Made Permanent</a:t>
            </a:r>
          </a:p>
          <a:p>
            <a:pPr marL="171450" marR="0" lvl="1" indent="-171450" defTabSz="711200" eaLnBrk="1" fontAlgn="auto" latinLnBrk="0" hangingPunct="1">
              <a:lnSpc>
                <a:spcPct val="90000"/>
              </a:lnSpc>
              <a:spcBef>
                <a:spcPts val="0"/>
              </a:spcBef>
              <a:spcAft>
                <a:spcPct val="15000"/>
              </a:spcAft>
              <a:buClrTx/>
              <a:buSzTx/>
              <a:buFontTx/>
              <a:buChar char="•"/>
              <a:tabLst/>
              <a:defRPr/>
            </a:pPr>
            <a:endParaRPr kumimoji="0" lang="en-GB" sz="10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endParaRPr>
          </a:p>
          <a:p>
            <a:pPr marL="171450" marR="0" lvl="1" indent="-171450" defTabSz="711200" eaLnBrk="1" fontAlgn="auto" latinLnBrk="0" hangingPunct="1">
              <a:lnSpc>
                <a:spcPct val="90000"/>
              </a:lnSpc>
              <a:spcBef>
                <a:spcPts val="0"/>
              </a:spcBef>
              <a:spcAft>
                <a:spcPct val="15000"/>
              </a:spcAft>
              <a:buClrTx/>
              <a:buSzTx/>
              <a:buFontTx/>
              <a:buChar char="•"/>
              <a:tabLst/>
              <a:defRPr/>
            </a:pPr>
            <a:r>
              <a:rPr kumimoji="0" lang="en-GB" sz="1800" b="0" i="0" u="none" strike="noStrike" kern="0" cap="none" spc="0" normalizeH="0" baseline="0" noProof="0" dirty="0">
                <a:ln>
                  <a:noFill/>
                </a:ln>
                <a:solidFill>
                  <a:prstClr val="black">
                    <a:hueOff val="0"/>
                    <a:satOff val="0"/>
                    <a:lumOff val="0"/>
                    <a:alphaOff val="0"/>
                  </a:prstClr>
                </a:solidFill>
                <a:effectLst/>
                <a:uLnTx/>
                <a:uFillTx/>
                <a:latin typeface="Century Gothic" panose="020B0502020202020204" pitchFamily="34" charset="0"/>
                <a:ea typeface="+mn-ea"/>
                <a:cs typeface="+mn-cs"/>
              </a:rPr>
              <a:t>Credits May Reduce/Stop</a:t>
            </a:r>
          </a:p>
        </p:txBody>
      </p:sp>
    </p:spTree>
    <p:extLst>
      <p:ext uri="{BB962C8B-B14F-4D97-AF65-F5344CB8AC3E}">
        <p14:creationId xmlns:p14="http://schemas.microsoft.com/office/powerpoint/2010/main" val="3098942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a:extLst>
              <a:ext uri="{FF2B5EF4-FFF2-40B4-BE49-F238E27FC236}">
                <a16:creationId xmlns:a16="http://schemas.microsoft.com/office/drawing/2014/main" id="{251B14E7-0B9D-222F-C0FE-C6D4A9DD1C77}"/>
              </a:ext>
            </a:extLst>
          </p:cNvPr>
          <p:cNvSpPr txBox="1">
            <a:spLocks/>
          </p:cNvSpPr>
          <p:nvPr/>
        </p:nvSpPr>
        <p:spPr>
          <a:xfrm>
            <a:off x="-119908" y="476672"/>
            <a:ext cx="9383816" cy="637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rPr>
              <a:t>Benefits Overview</a:t>
            </a:r>
            <a:endPar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3014ABF0-58AC-8EC7-6CDF-8BB51BC1F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14" y="1268759"/>
            <a:ext cx="9263614" cy="3890880"/>
          </a:xfrm>
          <a:prstGeom prst="rect">
            <a:avLst/>
          </a:prstGeom>
        </p:spPr>
      </p:pic>
      <p:pic>
        <p:nvPicPr>
          <p:cNvPr id="2" name="Picture 1">
            <a:extLst>
              <a:ext uri="{FF2B5EF4-FFF2-40B4-BE49-F238E27FC236}">
                <a16:creationId xmlns:a16="http://schemas.microsoft.com/office/drawing/2014/main" id="{3F3BC75C-2A80-CBF9-F1BD-1E11050DC865}"/>
              </a:ext>
            </a:extLst>
          </p:cNvPr>
          <p:cNvPicPr>
            <a:picLocks noChangeAspect="1"/>
          </p:cNvPicPr>
          <p:nvPr/>
        </p:nvPicPr>
        <p:blipFill rotWithShape="1">
          <a:blip r:embed="rId4"/>
          <a:srcRect l="10232" t="15462" r="10362" b="23173"/>
          <a:stretch/>
        </p:blipFill>
        <p:spPr>
          <a:xfrm>
            <a:off x="6085" y="4665649"/>
            <a:ext cx="3119120" cy="987979"/>
          </a:xfrm>
          <a:prstGeom prst="rect">
            <a:avLst/>
          </a:prstGeom>
        </p:spPr>
      </p:pic>
    </p:spTree>
    <p:extLst>
      <p:ext uri="{BB962C8B-B14F-4D97-AF65-F5344CB8AC3E}">
        <p14:creationId xmlns:p14="http://schemas.microsoft.com/office/powerpoint/2010/main" val="2818784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57BDF987-D426-35DF-4EED-0A5439A74E6D}"/>
              </a:ext>
            </a:extLst>
          </p:cNvPr>
          <p:cNvSpPr txBox="1">
            <a:spLocks/>
          </p:cNvSpPr>
          <p:nvPr/>
        </p:nvSpPr>
        <p:spPr>
          <a:xfrm>
            <a:off x="-67972" y="404664"/>
            <a:ext cx="9279944" cy="637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rPr>
              <a:t>Already Accessing Universal Credit</a:t>
            </a:r>
            <a:endPar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34F860C-6AF7-1EE7-0478-0657C944C700}"/>
              </a:ext>
            </a:extLst>
          </p:cNvPr>
          <p:cNvSpPr txBox="1"/>
          <p:nvPr/>
        </p:nvSpPr>
        <p:spPr>
          <a:xfrm>
            <a:off x="539552" y="1772816"/>
            <a:ext cx="8362950" cy="2893100"/>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defRPr/>
            </a:pPr>
            <a:r>
              <a:rPr lang="en-GB" sz="2400" b="1" dirty="0">
                <a:solidFill>
                  <a:prstClr val="black"/>
                </a:solidFill>
                <a:latin typeface="Century Gothic" panose="020B0502020202020204" pitchFamily="34" charset="0"/>
                <a:cs typeface="+mn-cs"/>
              </a:rPr>
              <a:t>Benefits Continue </a:t>
            </a:r>
            <a:r>
              <a:rPr lang="en-GB" sz="2400" dirty="0">
                <a:solidFill>
                  <a:prstClr val="black"/>
                </a:solidFill>
                <a:latin typeface="Century Gothic" panose="020B0502020202020204" pitchFamily="34" charset="0"/>
                <a:cs typeface="+mn-cs"/>
              </a:rPr>
              <a:t>to be Received as Normal</a:t>
            </a:r>
          </a:p>
          <a:p>
            <a:pPr marL="285750" indent="-285750" fontAlgn="auto">
              <a:spcBef>
                <a:spcPts val="0"/>
              </a:spcBef>
              <a:spcAft>
                <a:spcPts val="0"/>
              </a:spcAft>
              <a:buFont typeface="Arial" panose="020B0604020202020204" pitchFamily="34" charset="0"/>
              <a:buChar char="•"/>
              <a:defRPr/>
            </a:pPr>
            <a:endParaRPr lang="en-GB" sz="1000" u="sng" dirty="0">
              <a:solidFill>
                <a:prstClr val="black"/>
              </a:solidFill>
              <a:latin typeface="Century Gothic" panose="020B0502020202020204" pitchFamily="34" charset="0"/>
              <a:cs typeface="+mn-cs"/>
            </a:endParaRPr>
          </a:p>
          <a:p>
            <a:pPr marL="285750" indent="-28575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If affected by Coronavirus, contact your work coach</a:t>
            </a:r>
          </a:p>
          <a:p>
            <a:pPr lvl="2" fontAlgn="auto">
              <a:spcBef>
                <a:spcPts val="0"/>
              </a:spcBef>
              <a:spcAft>
                <a:spcPts val="0"/>
              </a:spcAft>
              <a:defRPr/>
            </a:pPr>
            <a:endParaRPr lang="en-GB" sz="2000" i="1" dirty="0">
              <a:solidFill>
                <a:prstClr val="black"/>
              </a:solidFill>
              <a:latin typeface="Century Gothic" panose="020B0502020202020204" pitchFamily="34" charset="0"/>
              <a:cs typeface="+mn-cs"/>
            </a:endParaRPr>
          </a:p>
          <a:p>
            <a:pPr lvl="2" fontAlgn="auto">
              <a:spcBef>
                <a:spcPts val="0"/>
              </a:spcBef>
              <a:spcAft>
                <a:spcPts val="0"/>
              </a:spcAft>
              <a:defRPr/>
            </a:pPr>
            <a:r>
              <a:rPr lang="en-GB" sz="2000" i="1" dirty="0">
                <a:solidFill>
                  <a:prstClr val="black"/>
                </a:solidFill>
                <a:latin typeface="Century Gothic" panose="020B0502020202020204" pitchFamily="34" charset="0"/>
                <a:cs typeface="+mn-cs"/>
              </a:rPr>
              <a:t>use your </a:t>
            </a:r>
            <a:r>
              <a:rPr lang="en-GB" sz="2000" b="1" i="1" u="sng" dirty="0">
                <a:solidFill>
                  <a:prstClr val="black"/>
                </a:solidFill>
                <a:latin typeface="Century Gothic" panose="020B0502020202020204" pitchFamily="34" charset="0"/>
                <a:cs typeface="+mn-cs"/>
                <a:hlinkClick r:id="rId3"/>
              </a:rPr>
              <a:t>online journal</a:t>
            </a:r>
            <a:endParaRPr lang="en-GB" sz="2000" i="1" dirty="0">
              <a:solidFill>
                <a:prstClr val="black"/>
              </a:solidFill>
              <a:latin typeface="Century Gothic" panose="020B0502020202020204" pitchFamily="34" charset="0"/>
              <a:cs typeface="+mn-cs"/>
            </a:endParaRPr>
          </a:p>
          <a:p>
            <a:pPr lvl="2" fontAlgn="auto">
              <a:spcBef>
                <a:spcPts val="0"/>
              </a:spcBef>
              <a:spcAft>
                <a:spcPts val="0"/>
              </a:spcAft>
              <a:defRPr/>
            </a:pPr>
            <a:endParaRPr lang="en-GB" sz="2000" i="1" dirty="0">
              <a:solidFill>
                <a:prstClr val="black"/>
              </a:solidFill>
              <a:latin typeface="Century Gothic" panose="020B0502020202020204" pitchFamily="34" charset="0"/>
              <a:cs typeface="+mn-cs"/>
            </a:endParaRPr>
          </a:p>
          <a:p>
            <a:pPr lvl="2" fontAlgn="auto">
              <a:spcBef>
                <a:spcPts val="0"/>
              </a:spcBef>
              <a:spcAft>
                <a:spcPts val="0"/>
              </a:spcAft>
              <a:defRPr/>
            </a:pPr>
            <a:r>
              <a:rPr lang="en-GB" sz="2000" i="1" dirty="0">
                <a:solidFill>
                  <a:prstClr val="black"/>
                </a:solidFill>
                <a:latin typeface="Century Gothic" panose="020B0502020202020204" pitchFamily="34" charset="0"/>
                <a:cs typeface="+mn-cs"/>
              </a:rPr>
              <a:t>call Universal Credit </a:t>
            </a:r>
            <a:r>
              <a:rPr lang="en-GB" sz="2000" b="1" i="1" u="sng" dirty="0">
                <a:solidFill>
                  <a:prstClr val="black"/>
                </a:solidFill>
                <a:latin typeface="Century Gothic" panose="020B0502020202020204" pitchFamily="34" charset="0"/>
                <a:cs typeface="+mn-cs"/>
                <a:hlinkClick r:id="rId4"/>
              </a:rPr>
              <a:t>helpline</a:t>
            </a:r>
            <a:r>
              <a:rPr lang="en-GB" sz="2000" b="1" i="1" u="sng" dirty="0">
                <a:solidFill>
                  <a:prstClr val="black"/>
                </a:solidFill>
                <a:latin typeface="Century Gothic" panose="020B0502020202020204" pitchFamily="34" charset="0"/>
                <a:cs typeface="+mn-cs"/>
              </a:rPr>
              <a:t>   </a:t>
            </a:r>
            <a:r>
              <a:rPr lang="en-GB" sz="2000" b="1" i="1" dirty="0">
                <a:solidFill>
                  <a:prstClr val="black"/>
                </a:solidFill>
                <a:latin typeface="Century Gothic" panose="020B0502020202020204" pitchFamily="34" charset="0"/>
                <a:cs typeface="+mn-cs"/>
              </a:rPr>
              <a:t>0800 328 5644</a:t>
            </a:r>
          </a:p>
          <a:p>
            <a:pPr lvl="2" fontAlgn="auto">
              <a:spcBef>
                <a:spcPts val="0"/>
              </a:spcBef>
              <a:spcAft>
                <a:spcPts val="0"/>
              </a:spcAft>
              <a:defRPr/>
            </a:pPr>
            <a:endParaRPr lang="en-GB" sz="1000" i="1" dirty="0">
              <a:solidFill>
                <a:prstClr val="black"/>
              </a:solidFill>
              <a:latin typeface="Century Gothic" panose="020B0502020202020204" pitchFamily="34" charset="0"/>
              <a:cs typeface="+mn-cs"/>
            </a:endParaRPr>
          </a:p>
          <a:p>
            <a:pPr fontAlgn="auto">
              <a:spcBef>
                <a:spcPts val="0"/>
              </a:spcBef>
              <a:spcAft>
                <a:spcPts val="0"/>
              </a:spcAft>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Some Entitled to SSP or ESA can also claim UC</a:t>
            </a:r>
          </a:p>
        </p:txBody>
      </p:sp>
      <p:pic>
        <p:nvPicPr>
          <p:cNvPr id="4" name="Picture 3">
            <a:extLst>
              <a:ext uri="{FF2B5EF4-FFF2-40B4-BE49-F238E27FC236}">
                <a16:creationId xmlns:a16="http://schemas.microsoft.com/office/drawing/2014/main" id="{F558C816-B81B-8B36-8684-CD54FB237B9F}"/>
              </a:ext>
            </a:extLst>
          </p:cNvPr>
          <p:cNvPicPr>
            <a:picLocks noChangeAspect="1"/>
          </p:cNvPicPr>
          <p:nvPr/>
        </p:nvPicPr>
        <p:blipFill rotWithShape="1">
          <a:blip r:embed="rId5"/>
          <a:srcRect l="10232" t="15462" r="10362" b="23173"/>
          <a:stretch/>
        </p:blipFill>
        <p:spPr>
          <a:xfrm>
            <a:off x="4462" y="4725144"/>
            <a:ext cx="3119120" cy="987979"/>
          </a:xfrm>
          <a:prstGeom prst="rect">
            <a:avLst/>
          </a:prstGeom>
        </p:spPr>
      </p:pic>
    </p:spTree>
    <p:extLst>
      <p:ext uri="{BB962C8B-B14F-4D97-AF65-F5344CB8AC3E}">
        <p14:creationId xmlns:p14="http://schemas.microsoft.com/office/powerpoint/2010/main" val="1494484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B93ED2F8-7108-D367-E92E-E5D7C5076C21}"/>
              </a:ext>
            </a:extLst>
          </p:cNvPr>
          <p:cNvSpPr txBox="1">
            <a:spLocks/>
          </p:cNvSpPr>
          <p:nvPr/>
        </p:nvSpPr>
        <p:spPr>
          <a:xfrm>
            <a:off x="62962" y="476672"/>
            <a:ext cx="9018076" cy="110077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n-ea"/>
                <a:cs typeface="+mn-cs"/>
              </a:rPr>
              <a:t>Universal Credit: Self Employed</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B2BC1467-BE8D-D47E-6305-525CF0CB158F}"/>
              </a:ext>
            </a:extLst>
          </p:cNvPr>
          <p:cNvPicPr>
            <a:picLocks noChangeAspect="1"/>
          </p:cNvPicPr>
          <p:nvPr/>
        </p:nvPicPr>
        <p:blipFill rotWithShape="1">
          <a:blip r:embed="rId3"/>
          <a:srcRect l="10232" t="15462" r="10362" b="23173"/>
          <a:stretch/>
        </p:blipFill>
        <p:spPr>
          <a:xfrm>
            <a:off x="0" y="4725144"/>
            <a:ext cx="3119120" cy="987979"/>
          </a:xfrm>
          <a:prstGeom prst="rect">
            <a:avLst/>
          </a:prstGeom>
        </p:spPr>
      </p:pic>
      <p:sp>
        <p:nvSpPr>
          <p:cNvPr id="3" name="TextBox 2">
            <a:extLst>
              <a:ext uri="{FF2B5EF4-FFF2-40B4-BE49-F238E27FC236}">
                <a16:creationId xmlns:a16="http://schemas.microsoft.com/office/drawing/2014/main" id="{B81D5CEA-8FAA-4427-3CA9-5A0919B674DD}"/>
              </a:ext>
            </a:extLst>
          </p:cNvPr>
          <p:cNvSpPr txBox="1"/>
          <p:nvPr/>
        </p:nvSpPr>
        <p:spPr>
          <a:xfrm>
            <a:off x="2411760" y="1397674"/>
            <a:ext cx="5796947" cy="4062651"/>
          </a:xfrm>
          <a:prstGeom prst="rect">
            <a:avLst/>
          </a:prstGeom>
          <a:noFill/>
        </p:spPr>
        <p:txBody>
          <a:bodyPr wrap="square" rtlCol="0">
            <a:spAutoFit/>
          </a:bodyPr>
          <a:lstStyle/>
          <a:p>
            <a:pPr fontAlgn="auto">
              <a:spcBef>
                <a:spcPts val="0"/>
              </a:spcBef>
              <a:spcAft>
                <a:spcPts val="0"/>
              </a:spcAft>
              <a:defRPr/>
            </a:pPr>
            <a:r>
              <a:rPr lang="en-GB" sz="2400" b="1" dirty="0">
                <a:solidFill>
                  <a:prstClr val="black"/>
                </a:solidFill>
                <a:latin typeface="Century Gothic" panose="020B0502020202020204" pitchFamily="34" charset="0"/>
                <a:cs typeface="+mn-cs"/>
              </a:rPr>
              <a:t>Government Has:</a:t>
            </a:r>
          </a:p>
          <a:p>
            <a:pPr marL="342900" indent="-342900" fontAlgn="auto">
              <a:spcBef>
                <a:spcPts val="0"/>
              </a:spcBef>
              <a:spcAft>
                <a:spcPts val="0"/>
              </a:spcAft>
              <a:buFont typeface="Arial" panose="020B0604020202020204" pitchFamily="34" charset="0"/>
              <a:buChar char="•"/>
              <a:defRPr/>
            </a:pPr>
            <a:r>
              <a:rPr lang="en-GB" sz="2000" dirty="0">
                <a:solidFill>
                  <a:prstClr val="black"/>
                </a:solidFill>
                <a:latin typeface="Century Gothic" panose="020B0502020202020204" pitchFamily="34" charset="0"/>
                <a:cs typeface="+mn-cs"/>
              </a:rPr>
              <a:t>Increased the ‘Standard Allowance’ </a:t>
            </a:r>
          </a:p>
          <a:p>
            <a:pPr marL="285750" indent="-285750" fontAlgn="auto">
              <a:spcBef>
                <a:spcPts val="0"/>
              </a:spcBef>
              <a:spcAft>
                <a:spcPts val="0"/>
              </a:spcAft>
              <a:buFont typeface="Arial" panose="020B0604020202020204" pitchFamily="34" charset="0"/>
              <a:buChar char="•"/>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000" dirty="0">
                <a:solidFill>
                  <a:prstClr val="black"/>
                </a:solidFill>
                <a:latin typeface="Century Gothic" panose="020B0502020202020204" pitchFamily="34" charset="0"/>
                <a:cs typeface="+mn-cs"/>
              </a:rPr>
              <a:t>Removed the ‘Minimum Income Floor’ </a:t>
            </a:r>
          </a:p>
          <a:p>
            <a:pPr marL="285750" indent="-285750" fontAlgn="auto">
              <a:spcBef>
                <a:spcPts val="0"/>
              </a:spcBef>
              <a:spcAft>
                <a:spcPts val="0"/>
              </a:spcAft>
              <a:buFont typeface="Arial" panose="020B0604020202020204" pitchFamily="34" charset="0"/>
              <a:buChar char="•"/>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000" dirty="0">
                <a:solidFill>
                  <a:prstClr val="black"/>
                </a:solidFill>
                <a:latin typeface="Century Gothic" panose="020B0502020202020204" pitchFamily="34" charset="0"/>
                <a:cs typeface="+mn-cs"/>
              </a:rPr>
              <a:t>Both Benefit the Self-Employed </a:t>
            </a:r>
          </a:p>
          <a:p>
            <a:pPr fontAlgn="auto">
              <a:spcBef>
                <a:spcPts val="0"/>
              </a:spcBef>
              <a:spcAft>
                <a:spcPts val="0"/>
              </a:spcAft>
              <a:defRPr/>
            </a:pPr>
            <a:endParaRPr lang="en-GB" sz="2000" dirty="0">
              <a:solidFill>
                <a:prstClr val="black"/>
              </a:solidFill>
              <a:latin typeface="Century Gothic" panose="020B0502020202020204" pitchFamily="34" charset="0"/>
              <a:cs typeface="+mn-cs"/>
            </a:endParaRPr>
          </a:p>
          <a:p>
            <a:pPr fontAlgn="auto">
              <a:spcBef>
                <a:spcPts val="0"/>
              </a:spcBef>
              <a:spcAft>
                <a:spcPts val="0"/>
              </a:spcAft>
              <a:defRPr/>
            </a:pPr>
            <a:r>
              <a:rPr lang="en-GB" sz="2400" b="1" dirty="0">
                <a:solidFill>
                  <a:prstClr val="black"/>
                </a:solidFill>
                <a:latin typeface="Century Gothic" panose="020B0502020202020204" pitchFamily="34" charset="0"/>
                <a:cs typeface="+mn-cs"/>
              </a:rPr>
              <a:t>If Single and 25+:</a:t>
            </a:r>
          </a:p>
          <a:p>
            <a:pPr marL="342900" indent="-342900" fontAlgn="auto">
              <a:spcBef>
                <a:spcPts val="0"/>
              </a:spcBef>
              <a:spcAft>
                <a:spcPts val="0"/>
              </a:spcAft>
              <a:buFont typeface="Arial" panose="020B0604020202020204" pitchFamily="34" charset="0"/>
              <a:buChar char="•"/>
              <a:defRPr/>
            </a:pPr>
            <a:r>
              <a:rPr lang="en-GB" sz="2000" dirty="0">
                <a:solidFill>
                  <a:prstClr val="black"/>
                </a:solidFill>
                <a:latin typeface="Century Gothic" panose="020B0502020202020204" pitchFamily="34" charset="0"/>
                <a:cs typeface="+mn-cs"/>
              </a:rPr>
              <a:t>Monthly Standard Allowance </a:t>
            </a:r>
          </a:p>
          <a:p>
            <a:pPr marL="285750" indent="-285750" fontAlgn="auto">
              <a:spcBef>
                <a:spcPts val="0"/>
              </a:spcBef>
              <a:spcAft>
                <a:spcPts val="0"/>
              </a:spcAft>
              <a:buFont typeface="Arial" panose="020B0604020202020204" pitchFamily="34" charset="0"/>
              <a:buChar char="•"/>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000" dirty="0">
                <a:solidFill>
                  <a:prstClr val="black"/>
                </a:solidFill>
                <a:latin typeface="Century Gothic" panose="020B0502020202020204" pitchFamily="34" charset="0"/>
                <a:cs typeface="+mn-cs"/>
              </a:rPr>
              <a:t>Up to £409.89 (Both New &amp; Existing Claims)</a:t>
            </a:r>
          </a:p>
          <a:p>
            <a:pPr marL="285750" indent="-285750" fontAlgn="auto">
              <a:spcBef>
                <a:spcPts val="0"/>
              </a:spcBef>
              <a:spcAft>
                <a:spcPts val="0"/>
              </a:spcAft>
              <a:buFont typeface="Arial" panose="020B0604020202020204" pitchFamily="34" charset="0"/>
              <a:buChar char="•"/>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000" dirty="0">
                <a:solidFill>
                  <a:prstClr val="black"/>
                </a:solidFill>
                <a:latin typeface="Century Gothic" panose="020B0502020202020204" pitchFamily="34" charset="0"/>
                <a:cs typeface="+mn-cs"/>
              </a:rPr>
              <a:t>£4,918 Annually</a:t>
            </a:r>
          </a:p>
          <a:p>
            <a:pPr fontAlgn="auto">
              <a:spcBef>
                <a:spcPts val="0"/>
              </a:spcBef>
              <a:spcAft>
                <a:spcPts val="0"/>
              </a:spcAft>
              <a:defRPr/>
            </a:pPr>
            <a:endParaRPr lang="en-GB" sz="2000" dirty="0">
              <a:solidFill>
                <a:prstClr val="black"/>
              </a:solidFill>
              <a:latin typeface="Century Gothic" panose="020B0502020202020204" pitchFamily="34" charset="0"/>
              <a:cs typeface="+mn-cs"/>
            </a:endParaRPr>
          </a:p>
        </p:txBody>
      </p:sp>
    </p:spTree>
    <p:extLst>
      <p:ext uri="{BB962C8B-B14F-4D97-AF65-F5344CB8AC3E}">
        <p14:creationId xmlns:p14="http://schemas.microsoft.com/office/powerpoint/2010/main" val="2047750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5DBBB016-3119-92A8-0FCF-16289AE08899}"/>
              </a:ext>
            </a:extLst>
          </p:cNvPr>
          <p:cNvSpPr txBox="1">
            <a:spLocks/>
          </p:cNvSpPr>
          <p:nvPr/>
        </p:nvSpPr>
        <p:spPr>
          <a:xfrm>
            <a:off x="-155158" y="404664"/>
            <a:ext cx="9454316" cy="10495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n-ea"/>
                <a:cs typeface="+mn-cs"/>
              </a:rPr>
              <a:t>UC Assessment Periods &amp; Advance Payments</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29A42FF-7C10-E3E8-98B3-0B1FE31C43E6}"/>
              </a:ext>
            </a:extLst>
          </p:cNvPr>
          <p:cNvSpPr txBox="1"/>
          <p:nvPr/>
        </p:nvSpPr>
        <p:spPr>
          <a:xfrm>
            <a:off x="611560" y="1454178"/>
            <a:ext cx="8161362" cy="3080780"/>
          </a:xfrm>
          <a:prstGeom prst="rect">
            <a:avLst/>
          </a:prstGeom>
          <a:noFill/>
        </p:spPr>
        <p:txBody>
          <a:bodyPr wrap="square" rtlCol="0">
            <a:spAutoFit/>
          </a:bodyPr>
          <a:lstStyle/>
          <a:p>
            <a:pPr marL="285750" indent="-285750" fontAlgn="auto">
              <a:lnSpc>
                <a:spcPct val="150000"/>
              </a:lnSpc>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1 Month Assessment Period Starts on Date of Claim</a:t>
            </a:r>
          </a:p>
          <a:p>
            <a:pPr lvl="1" fontAlgn="auto">
              <a:lnSpc>
                <a:spcPct val="150000"/>
              </a:lnSpc>
              <a:spcBef>
                <a:spcPts val="0"/>
              </a:spcBef>
              <a:spcAft>
                <a:spcPts val="0"/>
              </a:spcAft>
              <a:defRPr/>
            </a:pPr>
            <a:r>
              <a:rPr lang="en-GB" sz="2000" dirty="0">
                <a:solidFill>
                  <a:prstClr val="black"/>
                </a:solidFill>
                <a:latin typeface="Century Gothic" panose="020B0502020202020204" pitchFamily="34" charset="0"/>
                <a:cs typeface="+mn-cs"/>
              </a:rPr>
              <a:t>	5 Week Waiting Period for Money</a:t>
            </a:r>
          </a:p>
          <a:p>
            <a:pPr lvl="1" fontAlgn="auto">
              <a:lnSpc>
                <a:spcPct val="150000"/>
              </a:lnSpc>
              <a:spcBef>
                <a:spcPts val="0"/>
              </a:spcBef>
              <a:spcAft>
                <a:spcPts val="0"/>
              </a:spcAft>
              <a:defRPr/>
            </a:pPr>
            <a:endParaRPr lang="en-GB" sz="1000" dirty="0">
              <a:solidFill>
                <a:prstClr val="black"/>
              </a:solidFill>
              <a:latin typeface="Century Gothic" panose="020B0502020202020204" pitchFamily="34" charset="0"/>
              <a:cs typeface="+mn-cs"/>
            </a:endParaRPr>
          </a:p>
          <a:p>
            <a:pPr marL="285750" indent="-285750" fontAlgn="auto">
              <a:lnSpc>
                <a:spcPct val="150000"/>
              </a:lnSpc>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Assessment Period Income Affects UC Calculation</a:t>
            </a:r>
          </a:p>
          <a:p>
            <a:pPr marL="285750" indent="-285750" fontAlgn="auto">
              <a:lnSpc>
                <a:spcPct val="150000"/>
              </a:lnSpc>
              <a:spcBef>
                <a:spcPts val="0"/>
              </a:spcBef>
              <a:spcAft>
                <a:spcPts val="0"/>
              </a:spcAft>
              <a:buFont typeface="Arial" panose="020B0604020202020204" pitchFamily="34" charset="0"/>
              <a:buChar char="•"/>
              <a:defRPr/>
            </a:pPr>
            <a:endParaRPr lang="en-GB" sz="1000" dirty="0">
              <a:solidFill>
                <a:prstClr val="black"/>
              </a:solidFill>
              <a:latin typeface="Century Gothic" panose="020B0502020202020204" pitchFamily="34" charset="0"/>
              <a:cs typeface="+mn-cs"/>
            </a:endParaRPr>
          </a:p>
          <a:p>
            <a:pPr marL="285750" indent="-285750" fontAlgn="auto">
              <a:lnSpc>
                <a:spcPct val="150000"/>
              </a:lnSpc>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100% Advance of Estimated First Payment Available</a:t>
            </a:r>
          </a:p>
          <a:p>
            <a:pPr lvl="1" fontAlgn="auto">
              <a:lnSpc>
                <a:spcPct val="150000"/>
              </a:lnSpc>
              <a:spcBef>
                <a:spcPts val="0"/>
              </a:spcBef>
              <a:spcAft>
                <a:spcPts val="0"/>
              </a:spcAft>
              <a:defRPr/>
            </a:pPr>
            <a:r>
              <a:rPr lang="en-GB" sz="2000" dirty="0">
                <a:solidFill>
                  <a:prstClr val="black"/>
                </a:solidFill>
                <a:latin typeface="Century Gothic" panose="020B0502020202020204" pitchFamily="34" charset="0"/>
                <a:cs typeface="+mn-cs"/>
              </a:rPr>
              <a:t>	Must Be Paid Back within 12 Months</a:t>
            </a:r>
          </a:p>
        </p:txBody>
      </p:sp>
      <p:pic>
        <p:nvPicPr>
          <p:cNvPr id="4" name="Picture 3">
            <a:extLst>
              <a:ext uri="{FF2B5EF4-FFF2-40B4-BE49-F238E27FC236}">
                <a16:creationId xmlns:a16="http://schemas.microsoft.com/office/drawing/2014/main" id="{65D578EA-9255-D446-6530-1D187D56F758}"/>
              </a:ext>
            </a:extLst>
          </p:cNvPr>
          <p:cNvPicPr>
            <a:picLocks noChangeAspect="1"/>
          </p:cNvPicPr>
          <p:nvPr/>
        </p:nvPicPr>
        <p:blipFill rotWithShape="1">
          <a:blip r:embed="rId3"/>
          <a:srcRect l="10232" t="15462" r="10362" b="23173"/>
          <a:stretch/>
        </p:blipFill>
        <p:spPr>
          <a:xfrm>
            <a:off x="20351" y="4725144"/>
            <a:ext cx="3119120" cy="987979"/>
          </a:xfrm>
          <a:prstGeom prst="rect">
            <a:avLst/>
          </a:prstGeom>
        </p:spPr>
      </p:pic>
    </p:spTree>
    <p:extLst>
      <p:ext uri="{BB962C8B-B14F-4D97-AF65-F5344CB8AC3E}">
        <p14:creationId xmlns:p14="http://schemas.microsoft.com/office/powerpoint/2010/main" val="537709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ing #5">
            <a:hlinkClick r:id="" action="ppaction://media"/>
            <a:extLst>
              <a:ext uri="{FF2B5EF4-FFF2-40B4-BE49-F238E27FC236}">
                <a16:creationId xmlns:a16="http://schemas.microsoft.com/office/drawing/2014/main" id="{FB1A4241-2677-173C-6A1D-D7CDD5DF6C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3768" y="2509934"/>
            <a:ext cx="6471907" cy="3051403"/>
          </a:xfrm>
          <a:prstGeom prst="rect">
            <a:avLst/>
          </a:prstGeom>
        </p:spPr>
      </p:pic>
      <p:pic>
        <p:nvPicPr>
          <p:cNvPr id="2" name="Picture 1">
            <a:extLst>
              <a:ext uri="{FF2B5EF4-FFF2-40B4-BE49-F238E27FC236}">
                <a16:creationId xmlns:a16="http://schemas.microsoft.com/office/drawing/2014/main" id="{EC8FE00C-CF86-99D9-DAA6-E9A4C2F8F9F3}"/>
              </a:ext>
            </a:extLst>
          </p:cNvPr>
          <p:cNvPicPr>
            <a:picLocks noChangeAspect="1"/>
          </p:cNvPicPr>
          <p:nvPr/>
        </p:nvPicPr>
        <p:blipFill rotWithShape="1">
          <a:blip r:embed="rId6"/>
          <a:srcRect l="10232" t="15462" r="10362" b="23173"/>
          <a:stretch/>
        </p:blipFill>
        <p:spPr>
          <a:xfrm>
            <a:off x="0" y="4725144"/>
            <a:ext cx="3119120" cy="987979"/>
          </a:xfrm>
          <a:prstGeom prst="rect">
            <a:avLst/>
          </a:prstGeom>
        </p:spPr>
      </p:pic>
      <p:sp>
        <p:nvSpPr>
          <p:cNvPr id="3" name="Content Placeholder 8">
            <a:extLst>
              <a:ext uri="{FF2B5EF4-FFF2-40B4-BE49-F238E27FC236}">
                <a16:creationId xmlns:a16="http://schemas.microsoft.com/office/drawing/2014/main" id="{4158434A-213E-E45C-B8DC-13B97A51DCFC}"/>
              </a:ext>
            </a:extLst>
          </p:cNvPr>
          <p:cNvSpPr txBox="1">
            <a:spLocks/>
          </p:cNvSpPr>
          <p:nvPr/>
        </p:nvSpPr>
        <p:spPr>
          <a:xfrm>
            <a:off x="-47147" y="548680"/>
            <a:ext cx="9238293" cy="716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n-ea"/>
                <a:cs typeface="+mn-cs"/>
              </a:rPr>
              <a:t>Useful Universal Credit Resources</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5437CA4C-C203-3028-82D2-0D70856290ED}"/>
              </a:ext>
            </a:extLst>
          </p:cNvPr>
          <p:cNvSpPr txBox="1"/>
          <p:nvPr/>
        </p:nvSpPr>
        <p:spPr>
          <a:xfrm>
            <a:off x="395537" y="1274016"/>
            <a:ext cx="8424936" cy="2123658"/>
          </a:xfrm>
          <a:prstGeom prst="rect">
            <a:avLst/>
          </a:prstGeom>
          <a:noFill/>
        </p:spPr>
        <p:txBody>
          <a:bodyPr wrap="square" rtlCol="0">
            <a:spAutoFit/>
          </a:bodyPr>
          <a:lstStyle/>
          <a:p>
            <a:pPr algn="ctr" fontAlgn="auto">
              <a:spcBef>
                <a:spcPts val="0"/>
              </a:spcBef>
              <a:spcAft>
                <a:spcPts val="0"/>
              </a:spcAft>
              <a:defRPr/>
            </a:pPr>
            <a:r>
              <a:rPr lang="en-GB" sz="2400" b="1" dirty="0">
                <a:solidFill>
                  <a:prstClr val="black"/>
                </a:solidFill>
                <a:latin typeface="Century Gothic" panose="020B0502020202020204" pitchFamily="34" charset="0"/>
                <a:cs typeface="+mn-cs"/>
                <a:hlinkClick r:id="rId7"/>
              </a:rPr>
              <a:t>Turn2Us Benefit Calculator </a:t>
            </a:r>
            <a:r>
              <a:rPr lang="en-GB" sz="2400" dirty="0">
                <a:solidFill>
                  <a:prstClr val="black"/>
                </a:solidFill>
                <a:latin typeface="Century Gothic" panose="020B0502020202020204" pitchFamily="34" charset="0"/>
                <a:cs typeface="+mn-cs"/>
              </a:rPr>
              <a:t>includes all changes and can help you understand if changing your benefits will make you worse off</a:t>
            </a:r>
            <a:r>
              <a:rPr lang="en-GB" sz="2400" b="1" dirty="0">
                <a:solidFill>
                  <a:prstClr val="black"/>
                </a:solidFill>
                <a:latin typeface="Century Gothic" panose="020B0502020202020204" pitchFamily="34" charset="0"/>
                <a:cs typeface="+mn-cs"/>
              </a:rPr>
              <a:t>.</a:t>
            </a:r>
          </a:p>
          <a:p>
            <a:pPr fontAlgn="auto">
              <a:spcBef>
                <a:spcPts val="0"/>
              </a:spcBef>
              <a:spcAft>
                <a:spcPts val="0"/>
              </a:spcAft>
              <a:defRPr/>
            </a:pPr>
            <a:endParaRPr lang="en-GB" sz="2000" dirty="0">
              <a:solidFill>
                <a:prstClr val="black"/>
              </a:solidFill>
              <a:latin typeface="Century Gothic" panose="020B0502020202020204" pitchFamily="34" charset="0"/>
              <a:cs typeface="+mn-cs"/>
            </a:endParaRPr>
          </a:p>
          <a:p>
            <a:pPr fontAlgn="auto">
              <a:spcBef>
                <a:spcPts val="0"/>
              </a:spcBef>
              <a:spcAft>
                <a:spcPts val="0"/>
              </a:spcAft>
              <a:defRPr/>
            </a:pPr>
            <a:endParaRPr lang="en-GB" sz="2000" dirty="0">
              <a:solidFill>
                <a:prstClr val="black"/>
              </a:solidFill>
              <a:latin typeface="Century Gothic" panose="020B0502020202020204" pitchFamily="34" charset="0"/>
              <a:cs typeface="+mn-cs"/>
            </a:endParaRPr>
          </a:p>
          <a:p>
            <a:pPr fontAlgn="auto">
              <a:spcBef>
                <a:spcPts val="0"/>
              </a:spcBef>
              <a:spcAft>
                <a:spcPts val="0"/>
              </a:spcAft>
              <a:defRPr/>
            </a:pPr>
            <a:endParaRPr lang="en-GB" sz="2000" dirty="0">
              <a:solidFill>
                <a:prstClr val="black"/>
              </a:solidFill>
              <a:latin typeface="Century Gothic" panose="020B0502020202020204" pitchFamily="34" charset="0"/>
              <a:cs typeface="+mn-cs"/>
            </a:endParaRPr>
          </a:p>
        </p:txBody>
      </p:sp>
    </p:spTree>
    <p:extLst>
      <p:ext uri="{BB962C8B-B14F-4D97-AF65-F5344CB8AC3E}">
        <p14:creationId xmlns:p14="http://schemas.microsoft.com/office/powerpoint/2010/main" val="15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FBA2B6-08DA-BE3C-9930-59FD375408A9}"/>
              </a:ext>
            </a:extLst>
          </p:cNvPr>
          <p:cNvGrpSpPr/>
          <p:nvPr/>
        </p:nvGrpSpPr>
        <p:grpSpPr>
          <a:xfrm>
            <a:off x="1187624" y="374822"/>
            <a:ext cx="7116418" cy="5286426"/>
            <a:chOff x="2862469" y="614987"/>
            <a:chExt cx="7116418" cy="5938599"/>
          </a:xfrm>
        </p:grpSpPr>
        <p:sp>
          <p:nvSpPr>
            <p:cNvPr id="5" name="Title 1">
              <a:extLst>
                <a:ext uri="{FF2B5EF4-FFF2-40B4-BE49-F238E27FC236}">
                  <a16:creationId xmlns:a16="http://schemas.microsoft.com/office/drawing/2014/main" id="{AC4EB76B-8AF7-9110-06F1-F7FD913FDE75}"/>
                </a:ext>
              </a:extLst>
            </p:cNvPr>
            <p:cNvSpPr txBox="1">
              <a:spLocks/>
            </p:cNvSpPr>
            <p:nvPr/>
          </p:nvSpPr>
          <p:spPr>
            <a:xfrm>
              <a:off x="3152723" y="614987"/>
              <a:ext cx="6188243" cy="18466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fontAlgn="auto">
                <a:spcAft>
                  <a:spcPts val="0"/>
                </a:spcAft>
                <a:defRPr/>
              </a:pPr>
              <a:r>
                <a:rPr lang="en-GB" b="1" dirty="0">
                  <a:solidFill>
                    <a:prstClr val="black"/>
                  </a:solidFill>
                  <a:ea typeface="Tahoma" panose="020B0604030504040204" pitchFamily="34" charset="0"/>
                  <a:cs typeface="Tahoma" panose="020B0604030504040204" pitchFamily="34" charset="0"/>
                </a:rPr>
                <a:t>Meet your Facilitator</a:t>
              </a:r>
              <a:endParaRPr lang="en-GB" sz="4800" b="1" dirty="0">
                <a:solidFill>
                  <a:prstClr val="black"/>
                </a:solidFill>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A06DC529-7B1D-2E98-AC12-3B075BFA69F4}"/>
                </a:ext>
              </a:extLst>
            </p:cNvPr>
            <p:cNvSpPr txBox="1"/>
            <p:nvPr/>
          </p:nvSpPr>
          <p:spPr>
            <a:xfrm>
              <a:off x="4014597" y="4693083"/>
              <a:ext cx="4291424" cy="1200329"/>
            </a:xfrm>
            <a:prstGeom prst="rect">
              <a:avLst/>
            </a:prstGeom>
            <a:noFill/>
          </p:spPr>
          <p:txBody>
            <a:bodyPr wrap="square" rtlCol="0">
              <a:spAutoFit/>
            </a:bodyPr>
            <a:lstStyle/>
            <a:p>
              <a:pPr algn="ctr" fontAlgn="auto">
                <a:spcBef>
                  <a:spcPts val="0"/>
                </a:spcBef>
                <a:spcAft>
                  <a:spcPts val="0"/>
                </a:spcAft>
                <a:defRPr/>
              </a:pPr>
              <a:r>
                <a:rPr lang="en-GB" sz="3600" b="1" dirty="0">
                  <a:solidFill>
                    <a:prstClr val="black"/>
                  </a:solidFill>
                  <a:latin typeface="Century Gothic" panose="020B0502020202020204" pitchFamily="34" charset="0"/>
                  <a:cs typeface="+mn-cs"/>
                </a:rPr>
                <a:t>Name</a:t>
              </a:r>
              <a:br>
                <a:rPr lang="en-GB" sz="3600" b="1" dirty="0">
                  <a:solidFill>
                    <a:prstClr val="black"/>
                  </a:solidFill>
                  <a:latin typeface="Century Gothic" panose="020B0502020202020204" pitchFamily="34" charset="0"/>
                  <a:cs typeface="+mn-cs"/>
                </a:rPr>
              </a:br>
              <a:r>
                <a:rPr lang="en-GB" sz="3600" dirty="0">
                  <a:solidFill>
                    <a:prstClr val="black"/>
                  </a:solidFill>
                  <a:latin typeface="Century Gothic" panose="020B0502020202020204" pitchFamily="34" charset="0"/>
                  <a:cs typeface="+mn-cs"/>
                </a:rPr>
                <a:t>Title</a:t>
              </a:r>
              <a:endParaRPr lang="en-GB" sz="3600" b="1" dirty="0">
                <a:solidFill>
                  <a:prstClr val="black"/>
                </a:solidFill>
                <a:latin typeface="Century Gothic" panose="020B0502020202020204" pitchFamily="34" charset="0"/>
                <a:cs typeface="+mn-cs"/>
              </a:endParaRPr>
            </a:p>
          </p:txBody>
        </p:sp>
        <p:sp>
          <p:nvSpPr>
            <p:cNvPr id="7" name="TextBox 6">
              <a:extLst>
                <a:ext uri="{FF2B5EF4-FFF2-40B4-BE49-F238E27FC236}">
                  <a16:creationId xmlns:a16="http://schemas.microsoft.com/office/drawing/2014/main" id="{7496A581-4C4C-9BF3-03F5-AE4F029146F5}"/>
                </a:ext>
              </a:extLst>
            </p:cNvPr>
            <p:cNvSpPr txBox="1"/>
            <p:nvPr/>
          </p:nvSpPr>
          <p:spPr>
            <a:xfrm>
              <a:off x="2862469" y="5968811"/>
              <a:ext cx="7116418" cy="584775"/>
            </a:xfrm>
            <a:prstGeom prst="rect">
              <a:avLst/>
            </a:prstGeom>
            <a:noFill/>
          </p:spPr>
          <p:txBody>
            <a:bodyPr wrap="square" rtlCol="0">
              <a:spAutoFit/>
            </a:bodyPr>
            <a:lstStyle/>
            <a:p>
              <a:pPr fontAlgn="auto">
                <a:spcBef>
                  <a:spcPts val="0"/>
                </a:spcBef>
                <a:spcAft>
                  <a:spcPts val="0"/>
                </a:spcAft>
              </a:pPr>
              <a:r>
                <a:rPr lang="en-GB" sz="3200" b="1" dirty="0">
                  <a:solidFill>
                    <a:prstClr val="black"/>
                  </a:solidFill>
                  <a:latin typeface="Calibri" panose="020F0502020204030204"/>
                  <a:cs typeface="+mn-cs"/>
                </a:rPr>
                <a:t>Remember: I am NOT a Financial Advisor</a:t>
              </a:r>
            </a:p>
          </p:txBody>
        </p:sp>
      </p:grpSp>
      <p:sp>
        <p:nvSpPr>
          <p:cNvPr id="8" name="TextBox 7">
            <a:extLst>
              <a:ext uri="{FF2B5EF4-FFF2-40B4-BE49-F238E27FC236}">
                <a16:creationId xmlns:a16="http://schemas.microsoft.com/office/drawing/2014/main" id="{513CD948-C852-D730-D265-FBA725F46CE6}"/>
              </a:ext>
            </a:extLst>
          </p:cNvPr>
          <p:cNvSpPr txBox="1"/>
          <p:nvPr/>
        </p:nvSpPr>
        <p:spPr>
          <a:xfrm>
            <a:off x="3339633" y="1700366"/>
            <a:ext cx="2464732" cy="2208989"/>
          </a:xfrm>
          <a:prstGeom prst="rect">
            <a:avLst/>
          </a:prstGeom>
          <a:solidFill>
            <a:srgbClr val="0070C0"/>
          </a:solidFill>
        </p:spPr>
        <p:txBody>
          <a:bodyPr wrap="square" rtlCol="0">
            <a:spAutoFit/>
          </a:bodyPr>
          <a:lstStyle/>
          <a:p>
            <a:pPr fontAlgn="auto">
              <a:spcBef>
                <a:spcPts val="0"/>
              </a:spcBef>
              <a:spcAft>
                <a:spcPts val="0"/>
              </a:spcAft>
            </a:pPr>
            <a:endParaRPr lang="en-GB" dirty="0">
              <a:solidFill>
                <a:prstClr val="black"/>
              </a:solidFill>
              <a:latin typeface="Calibri" panose="020F0502020204030204"/>
              <a:cs typeface="+mn-cs"/>
            </a:endParaRPr>
          </a:p>
        </p:txBody>
      </p:sp>
    </p:spTree>
    <p:extLst>
      <p:ext uri="{BB962C8B-B14F-4D97-AF65-F5344CB8AC3E}">
        <p14:creationId xmlns:p14="http://schemas.microsoft.com/office/powerpoint/2010/main" val="2251111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FE00C-CF86-99D9-DAA6-E9A4C2F8F9F3}"/>
              </a:ext>
            </a:extLst>
          </p:cNvPr>
          <p:cNvPicPr>
            <a:picLocks noChangeAspect="1"/>
          </p:cNvPicPr>
          <p:nvPr/>
        </p:nvPicPr>
        <p:blipFill rotWithShape="1">
          <a:blip r:embed="rId7"/>
          <a:srcRect l="10232" t="15462" r="10362" b="23173"/>
          <a:stretch/>
        </p:blipFill>
        <p:spPr>
          <a:xfrm>
            <a:off x="0" y="4725144"/>
            <a:ext cx="3119120" cy="987979"/>
          </a:xfrm>
          <a:prstGeom prst="rect">
            <a:avLst/>
          </a:prstGeom>
        </p:spPr>
      </p:pic>
      <p:sp>
        <p:nvSpPr>
          <p:cNvPr id="3" name="Content Placeholder 8">
            <a:extLst>
              <a:ext uri="{FF2B5EF4-FFF2-40B4-BE49-F238E27FC236}">
                <a16:creationId xmlns:a16="http://schemas.microsoft.com/office/drawing/2014/main" id="{310C1101-E5A8-A470-E127-6A00BB4651A7}"/>
              </a:ext>
            </a:extLst>
          </p:cNvPr>
          <p:cNvSpPr txBox="1">
            <a:spLocks/>
          </p:cNvSpPr>
          <p:nvPr/>
        </p:nvSpPr>
        <p:spPr>
          <a:xfrm>
            <a:off x="24862" y="428736"/>
            <a:ext cx="9094276" cy="716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n-ea"/>
                <a:cs typeface="+mn-cs"/>
              </a:rPr>
              <a:t>Useful Universal Credit Resources</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4A9BD718-490A-A2E3-55CC-0EEDBC2170B9}"/>
              </a:ext>
            </a:extLst>
          </p:cNvPr>
          <p:cNvSpPr txBox="1"/>
          <p:nvPr/>
        </p:nvSpPr>
        <p:spPr>
          <a:xfrm>
            <a:off x="-612576" y="908720"/>
            <a:ext cx="9937104" cy="1754326"/>
          </a:xfrm>
          <a:prstGeom prst="rect">
            <a:avLst/>
          </a:prstGeom>
          <a:noFill/>
        </p:spPr>
        <p:txBody>
          <a:bodyPr wrap="square" rtlCol="0">
            <a:spAutoFit/>
          </a:bodyPr>
          <a:lstStyle/>
          <a:p>
            <a:pPr algn="ctr" fontAlgn="auto">
              <a:spcBef>
                <a:spcPts val="0"/>
              </a:spcBef>
              <a:spcAft>
                <a:spcPts val="0"/>
              </a:spcAft>
              <a:defRPr/>
            </a:pPr>
            <a:r>
              <a:rPr lang="en-GB" sz="2800" b="1" dirty="0">
                <a:solidFill>
                  <a:prstClr val="black"/>
                </a:solidFill>
                <a:latin typeface="Century Gothic" panose="020B0502020202020204" pitchFamily="34" charset="0"/>
                <a:cs typeface="+mn-cs"/>
              </a:rPr>
              <a:t>Money Helper have two useful resources:</a:t>
            </a:r>
          </a:p>
          <a:p>
            <a:pPr fontAlgn="auto">
              <a:spcBef>
                <a:spcPts val="0"/>
              </a:spcBef>
              <a:spcAft>
                <a:spcPts val="0"/>
              </a:spcAft>
              <a:defRPr/>
            </a:pPr>
            <a:endParaRPr lang="en-GB" sz="2000" b="1" dirty="0">
              <a:solidFill>
                <a:prstClr val="black"/>
              </a:solidFill>
              <a:latin typeface="Century Gothic" panose="020B0502020202020204" pitchFamily="34" charset="0"/>
              <a:cs typeface="+mn-cs"/>
            </a:endParaRPr>
          </a:p>
          <a:p>
            <a:pPr fontAlgn="auto">
              <a:spcBef>
                <a:spcPts val="0"/>
              </a:spcBef>
              <a:spcAft>
                <a:spcPts val="0"/>
              </a:spcAft>
              <a:defRPr/>
            </a:pPr>
            <a:r>
              <a:rPr lang="en-GB" sz="2000" b="1" dirty="0">
                <a:solidFill>
                  <a:prstClr val="black"/>
                </a:solidFill>
                <a:latin typeface="Century Gothic" panose="020B0502020202020204" pitchFamily="34" charset="0"/>
                <a:cs typeface="+mn-cs"/>
              </a:rPr>
              <a:t>	</a:t>
            </a:r>
            <a:r>
              <a:rPr lang="en-GB" sz="2000" b="1" dirty="0">
                <a:solidFill>
                  <a:prstClr val="black"/>
                </a:solidFill>
                <a:latin typeface="Century Gothic" panose="020B0502020202020204" pitchFamily="34" charset="0"/>
                <a:cs typeface="+mn-cs"/>
                <a:hlinkClick r:id="rId8"/>
              </a:rPr>
              <a:t>1) Simple UC Guide</a:t>
            </a:r>
            <a:r>
              <a:rPr lang="en-GB" sz="2000" b="1" dirty="0">
                <a:solidFill>
                  <a:prstClr val="black"/>
                </a:solidFill>
                <a:latin typeface="Century Gothic" panose="020B0502020202020204" pitchFamily="34" charset="0"/>
                <a:cs typeface="+mn-cs"/>
              </a:rPr>
              <a:t>				</a:t>
            </a:r>
            <a:r>
              <a:rPr lang="en-GB" sz="2000" b="1" dirty="0">
                <a:solidFill>
                  <a:prstClr val="black"/>
                </a:solidFill>
                <a:latin typeface="Century Gothic" panose="020B0502020202020204" pitchFamily="34" charset="0"/>
                <a:cs typeface="+mn-cs"/>
                <a:hlinkClick r:id="rId9"/>
              </a:rPr>
              <a:t>2) Money Manager</a:t>
            </a:r>
            <a:endParaRPr lang="en-GB" sz="2000" b="1" dirty="0">
              <a:solidFill>
                <a:prstClr val="black"/>
              </a:solidFill>
              <a:latin typeface="Century Gothic" panose="020B0502020202020204" pitchFamily="34" charset="0"/>
              <a:cs typeface="+mn-cs"/>
            </a:endParaRPr>
          </a:p>
          <a:p>
            <a:pPr fontAlgn="auto">
              <a:spcBef>
                <a:spcPts val="0"/>
              </a:spcBef>
              <a:spcAft>
                <a:spcPts val="0"/>
              </a:spcAft>
              <a:defRPr/>
            </a:pPr>
            <a:endParaRPr lang="en-GB" sz="2000" dirty="0">
              <a:solidFill>
                <a:prstClr val="black"/>
              </a:solidFill>
              <a:latin typeface="Century Gothic" panose="020B0502020202020204" pitchFamily="34" charset="0"/>
              <a:cs typeface="+mn-cs"/>
            </a:endParaRPr>
          </a:p>
          <a:p>
            <a:pPr fontAlgn="auto">
              <a:spcBef>
                <a:spcPts val="0"/>
              </a:spcBef>
              <a:spcAft>
                <a:spcPts val="0"/>
              </a:spcAft>
              <a:defRPr/>
            </a:pPr>
            <a:endParaRPr lang="en-GB" sz="2000" dirty="0">
              <a:solidFill>
                <a:prstClr val="black"/>
              </a:solidFill>
              <a:latin typeface="Century Gothic" panose="020B0502020202020204" pitchFamily="34" charset="0"/>
              <a:cs typeface="+mn-cs"/>
            </a:endParaRPr>
          </a:p>
        </p:txBody>
      </p:sp>
      <p:pic>
        <p:nvPicPr>
          <p:cNvPr id="5" name="Recording #7">
            <a:hlinkClick r:id="" action="ppaction://media"/>
            <a:extLst>
              <a:ext uri="{FF2B5EF4-FFF2-40B4-BE49-F238E27FC236}">
                <a16:creationId xmlns:a16="http://schemas.microsoft.com/office/drawing/2014/main" id="{F621ACD0-FB27-9BED-5633-14D245FB920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4863" y="2276872"/>
            <a:ext cx="4426112" cy="2400391"/>
          </a:xfrm>
          <a:prstGeom prst="rect">
            <a:avLst/>
          </a:prstGeom>
        </p:spPr>
      </p:pic>
      <p:pic>
        <p:nvPicPr>
          <p:cNvPr id="6" name="Recording #8">
            <a:hlinkClick r:id="" action="ppaction://media"/>
            <a:extLst>
              <a:ext uri="{FF2B5EF4-FFF2-40B4-BE49-F238E27FC236}">
                <a16:creationId xmlns:a16="http://schemas.microsoft.com/office/drawing/2014/main" id="{202B5EBB-A9BF-7105-7981-60E6995844D2}"/>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596882" y="2276872"/>
            <a:ext cx="4645402" cy="2400391"/>
          </a:xfrm>
          <a:prstGeom prst="rect">
            <a:avLst/>
          </a:prstGeom>
        </p:spPr>
      </p:pic>
    </p:spTree>
    <p:extLst>
      <p:ext uri="{BB962C8B-B14F-4D97-AF65-F5344CB8AC3E}">
        <p14:creationId xmlns:p14="http://schemas.microsoft.com/office/powerpoint/2010/main" val="11972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5"/>
                                        </p:tgtEl>
                                      </p:cBhvr>
                                    </p:cmd>
                                  </p:childTnLst>
                                </p:cTn>
                              </p:par>
                            </p:childTnLst>
                          </p:cTn>
                        </p:par>
                        <p:par>
                          <p:cTn id="7" fill="hold">
                            <p:stCondLst>
                              <p:cond delay="16000"/>
                            </p:stCondLst>
                            <p:childTnLst>
                              <p:par>
                                <p:cTn id="8" presetID="1" presetClass="mediacall" presetSubtype="0" fill="hold" nodeType="afterEffect">
                                  <p:stCondLst>
                                    <p:cond delay="0"/>
                                  </p:stCondLst>
                                  <p:childTnLst>
                                    <p:cmd type="call" cmd="playFrom(0.0)">
                                      <p:cBhvr>
                                        <p:cTn id="9"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9D30DC6E-7635-9CC2-8B0A-69610BC94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1988840"/>
            <a:ext cx="6173829" cy="3466369"/>
          </a:xfrm>
          <a:prstGeom prst="rect">
            <a:avLst/>
          </a:prstGeom>
        </p:spPr>
      </p:pic>
      <p:pic>
        <p:nvPicPr>
          <p:cNvPr id="2" name="Picture 1">
            <a:extLst>
              <a:ext uri="{FF2B5EF4-FFF2-40B4-BE49-F238E27FC236}">
                <a16:creationId xmlns:a16="http://schemas.microsoft.com/office/drawing/2014/main" id="{EC8FE00C-CF86-99D9-DAA6-E9A4C2F8F9F3}"/>
              </a:ext>
            </a:extLst>
          </p:cNvPr>
          <p:cNvPicPr>
            <a:picLocks noChangeAspect="1"/>
          </p:cNvPicPr>
          <p:nvPr/>
        </p:nvPicPr>
        <p:blipFill rotWithShape="1">
          <a:blip r:embed="rId4"/>
          <a:srcRect l="10232" t="15462" r="10362" b="23173"/>
          <a:stretch/>
        </p:blipFill>
        <p:spPr>
          <a:xfrm>
            <a:off x="0" y="4725144"/>
            <a:ext cx="3119120" cy="987979"/>
          </a:xfrm>
          <a:prstGeom prst="rect">
            <a:avLst/>
          </a:prstGeom>
        </p:spPr>
      </p:pic>
      <p:sp>
        <p:nvSpPr>
          <p:cNvPr id="3" name="Content Placeholder 8">
            <a:extLst>
              <a:ext uri="{FF2B5EF4-FFF2-40B4-BE49-F238E27FC236}">
                <a16:creationId xmlns:a16="http://schemas.microsoft.com/office/drawing/2014/main" id="{228EDF4F-E72A-86EC-B6F9-C22A1CBFDFDD}"/>
              </a:ext>
            </a:extLst>
          </p:cNvPr>
          <p:cNvSpPr txBox="1">
            <a:spLocks/>
          </p:cNvSpPr>
          <p:nvPr/>
        </p:nvSpPr>
        <p:spPr>
          <a:xfrm>
            <a:off x="-70640" y="692696"/>
            <a:ext cx="9285280" cy="716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n-ea"/>
                <a:cs typeface="+mn-cs"/>
              </a:rPr>
              <a:t>Useful Universal Credit Resources</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03773DE4-581B-76EE-906F-589AE2437337}"/>
              </a:ext>
            </a:extLst>
          </p:cNvPr>
          <p:cNvSpPr txBox="1"/>
          <p:nvPr/>
        </p:nvSpPr>
        <p:spPr>
          <a:xfrm>
            <a:off x="-70640" y="1408837"/>
            <a:ext cx="9539785" cy="461665"/>
          </a:xfrm>
          <a:prstGeom prst="rect">
            <a:avLst/>
          </a:prstGeom>
          <a:noFill/>
        </p:spPr>
        <p:txBody>
          <a:bodyPr wrap="square" rtlCol="0">
            <a:spAutoFit/>
          </a:bodyPr>
          <a:lstStyle/>
          <a:p>
            <a:pPr algn="ctr" fontAlgn="auto">
              <a:spcBef>
                <a:spcPts val="0"/>
              </a:spcBef>
              <a:spcAft>
                <a:spcPts val="0"/>
              </a:spcAft>
              <a:defRPr/>
            </a:pPr>
            <a:r>
              <a:rPr lang="en-GB" sz="2400" b="1" dirty="0">
                <a:solidFill>
                  <a:prstClr val="black"/>
                </a:solidFill>
                <a:latin typeface="Century Gothic" panose="020B0502020202020204" pitchFamily="34" charset="0"/>
                <a:cs typeface="+mn-cs"/>
              </a:rPr>
              <a:t>The </a:t>
            </a:r>
            <a:r>
              <a:rPr lang="en-GB" sz="2400" b="1" dirty="0">
                <a:solidFill>
                  <a:prstClr val="black"/>
                </a:solidFill>
                <a:latin typeface="Century Gothic" panose="020B0502020202020204" pitchFamily="34" charset="0"/>
                <a:cs typeface="+mn-cs"/>
                <a:hlinkClick r:id="rId5"/>
              </a:rPr>
              <a:t>GOV website</a:t>
            </a:r>
            <a:r>
              <a:rPr lang="en-GB" sz="2400" b="1" dirty="0">
                <a:solidFill>
                  <a:prstClr val="black"/>
                </a:solidFill>
                <a:latin typeface="Century Gothic" panose="020B0502020202020204" pitchFamily="34" charset="0"/>
                <a:cs typeface="+mn-cs"/>
              </a:rPr>
              <a:t> has Information That is Regularly Updated:</a:t>
            </a:r>
            <a:endParaRPr lang="en-GB" sz="2000" dirty="0">
              <a:solidFill>
                <a:prstClr val="black"/>
              </a:solidFill>
              <a:latin typeface="Century Gothic" panose="020B0502020202020204" pitchFamily="34" charset="0"/>
              <a:cs typeface="+mn-cs"/>
            </a:endParaRPr>
          </a:p>
        </p:txBody>
      </p:sp>
    </p:spTree>
    <p:extLst>
      <p:ext uri="{BB962C8B-B14F-4D97-AF65-F5344CB8AC3E}">
        <p14:creationId xmlns:p14="http://schemas.microsoft.com/office/powerpoint/2010/main" val="3911965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FA28C-8FF2-162D-47AB-41D4C57BDAB0}"/>
              </a:ext>
            </a:extLst>
          </p:cNvPr>
          <p:cNvSpPr txBox="1"/>
          <p:nvPr/>
        </p:nvSpPr>
        <p:spPr>
          <a:xfrm>
            <a:off x="-204537" y="476672"/>
            <a:ext cx="9553074" cy="584775"/>
          </a:xfrm>
          <a:prstGeom prst="rect">
            <a:avLst/>
          </a:prstGeom>
          <a:noFill/>
        </p:spPr>
        <p:txBody>
          <a:bodyPr wrap="square" rtlCol="0">
            <a:spAutoFit/>
          </a:bodyPr>
          <a:lstStyle/>
          <a:p>
            <a:pPr algn="ctr" fontAlgn="auto">
              <a:spcBef>
                <a:spcPts val="0"/>
              </a:spcBef>
              <a:spcAft>
                <a:spcPts val="0"/>
              </a:spcAft>
              <a:defRPr/>
            </a:pPr>
            <a:r>
              <a:rPr lang="en-GB" sz="3200" b="1" dirty="0">
                <a:solidFill>
                  <a:srgbClr val="F04044"/>
                </a:solidFill>
                <a:latin typeface="Century Gothic" panose="020B0502020202020204" pitchFamily="34" charset="0"/>
                <a:cs typeface="+mn-cs"/>
              </a:rPr>
              <a:t>Income Support Grants: </a:t>
            </a:r>
            <a:r>
              <a:rPr lang="en-GB" sz="3200" b="1" dirty="0">
                <a:solidFill>
                  <a:srgbClr val="46C7E1"/>
                </a:solidFill>
                <a:latin typeface="Century Gothic" panose="020B0502020202020204" pitchFamily="34" charset="0"/>
                <a:cs typeface="+mn-cs"/>
                <a:hlinkClick r:id="rId3"/>
              </a:rPr>
              <a:t>Turn2us Grant Search </a:t>
            </a:r>
            <a:endParaRPr lang="en-GB" sz="3200" b="1" dirty="0">
              <a:solidFill>
                <a:srgbClr val="46C7E1"/>
              </a:solidFill>
              <a:latin typeface="Century Gothic" panose="020B0502020202020204" pitchFamily="34" charset="0"/>
              <a:cs typeface="+mn-cs"/>
            </a:endParaRPr>
          </a:p>
        </p:txBody>
      </p:sp>
      <p:pic>
        <p:nvPicPr>
          <p:cNvPr id="3" name="Picture 2">
            <a:extLst>
              <a:ext uri="{FF2B5EF4-FFF2-40B4-BE49-F238E27FC236}">
                <a16:creationId xmlns:a16="http://schemas.microsoft.com/office/drawing/2014/main" id="{6A1B01F4-E11D-6FD5-324B-F3D638603201}"/>
              </a:ext>
            </a:extLst>
          </p:cNvPr>
          <p:cNvPicPr>
            <a:picLocks noChangeAspect="1"/>
          </p:cNvPicPr>
          <p:nvPr/>
        </p:nvPicPr>
        <p:blipFill>
          <a:blip r:embed="rId4"/>
          <a:stretch>
            <a:fillRect/>
          </a:stretch>
        </p:blipFill>
        <p:spPr>
          <a:xfrm>
            <a:off x="971600" y="1772816"/>
            <a:ext cx="7023047" cy="4113305"/>
          </a:xfrm>
          <a:prstGeom prst="rect">
            <a:avLst/>
          </a:prstGeom>
        </p:spPr>
      </p:pic>
      <p:sp>
        <p:nvSpPr>
          <p:cNvPr id="4" name="Content Placeholder 2">
            <a:extLst>
              <a:ext uri="{FF2B5EF4-FFF2-40B4-BE49-F238E27FC236}">
                <a16:creationId xmlns:a16="http://schemas.microsoft.com/office/drawing/2014/main" id="{C252479D-1637-8016-DFBA-DEFF18550F57}"/>
              </a:ext>
            </a:extLst>
          </p:cNvPr>
          <p:cNvSpPr txBox="1">
            <a:spLocks/>
          </p:cNvSpPr>
          <p:nvPr/>
        </p:nvSpPr>
        <p:spPr>
          <a:xfrm>
            <a:off x="-108521" y="1143270"/>
            <a:ext cx="9457057" cy="5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Grant search engine to cover essential costs.</a:t>
            </a:r>
            <a:endParaRPr kumimoji="0" lang="en-GB"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4306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0F76F-F081-AD02-417C-EF820B13DAFC}"/>
              </a:ext>
            </a:extLst>
          </p:cNvPr>
          <p:cNvSpPr txBox="1"/>
          <p:nvPr/>
        </p:nvSpPr>
        <p:spPr>
          <a:xfrm>
            <a:off x="1299410" y="476672"/>
            <a:ext cx="6545179" cy="584775"/>
          </a:xfrm>
          <a:prstGeom prst="rect">
            <a:avLst/>
          </a:prstGeom>
          <a:noFill/>
        </p:spPr>
        <p:txBody>
          <a:bodyPr wrap="square" rtlCol="0" anchor="ctr">
            <a:spAutoFit/>
          </a:bodyPr>
          <a:lstStyle/>
          <a:p>
            <a:pPr fontAlgn="auto">
              <a:spcBef>
                <a:spcPts val="0"/>
              </a:spcBef>
              <a:spcAft>
                <a:spcPts val="0"/>
              </a:spcAft>
              <a:defRPr/>
            </a:pPr>
            <a:r>
              <a:rPr lang="en-GB" sz="3200" b="1" dirty="0">
                <a:solidFill>
                  <a:srgbClr val="F04044"/>
                </a:solidFill>
                <a:latin typeface="Century Gothic" panose="020B0502020202020204" pitchFamily="34" charset="0"/>
                <a:cs typeface="+mn-cs"/>
              </a:rPr>
              <a:t>Income Support Grants: </a:t>
            </a:r>
            <a:r>
              <a:rPr lang="en-GB" sz="3200" b="1" dirty="0">
                <a:solidFill>
                  <a:srgbClr val="46C7E1"/>
                </a:solidFill>
                <a:latin typeface="Calibri" panose="020F0502020204030204"/>
                <a:cs typeface="+mn-cs"/>
                <a:hlinkClick r:id="rId3"/>
              </a:rPr>
              <a:t>ACTS 435 </a:t>
            </a:r>
            <a:endParaRPr lang="en-GB" sz="3200" b="1" dirty="0">
              <a:solidFill>
                <a:srgbClr val="46C7E1"/>
              </a:solidFill>
              <a:latin typeface="Calibri" panose="020F0502020204030204"/>
              <a:cs typeface="+mn-cs"/>
            </a:endParaRPr>
          </a:p>
        </p:txBody>
      </p:sp>
      <p:sp>
        <p:nvSpPr>
          <p:cNvPr id="3" name="Content Placeholder 2">
            <a:extLst>
              <a:ext uri="{FF2B5EF4-FFF2-40B4-BE49-F238E27FC236}">
                <a16:creationId xmlns:a16="http://schemas.microsoft.com/office/drawing/2014/main" id="{B270ED71-0F19-9170-5C94-EC6B50CF92AB}"/>
              </a:ext>
            </a:extLst>
          </p:cNvPr>
          <p:cNvSpPr txBox="1">
            <a:spLocks/>
          </p:cNvSpPr>
          <p:nvPr/>
        </p:nvSpPr>
        <p:spPr>
          <a:xfrm>
            <a:off x="157030" y="1163629"/>
            <a:ext cx="8986970" cy="95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Small, crowdfunded grants on the website. </a:t>
            </a:r>
            <a:br>
              <a:rPr kumimoji="0" lang="en-GB"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Very high success rate, available through local churches</a:t>
            </a:r>
          </a:p>
        </p:txBody>
      </p:sp>
      <p:pic>
        <p:nvPicPr>
          <p:cNvPr id="4" name="Picture 3">
            <a:extLst>
              <a:ext uri="{FF2B5EF4-FFF2-40B4-BE49-F238E27FC236}">
                <a16:creationId xmlns:a16="http://schemas.microsoft.com/office/drawing/2014/main" id="{DC7056F5-0B6E-070A-3B20-AE1941781E74}"/>
              </a:ext>
            </a:extLst>
          </p:cNvPr>
          <p:cNvPicPr>
            <a:picLocks noChangeAspect="1"/>
          </p:cNvPicPr>
          <p:nvPr/>
        </p:nvPicPr>
        <p:blipFill rotWithShape="1">
          <a:blip r:embed="rId4"/>
          <a:srcRect b="23731"/>
          <a:stretch/>
        </p:blipFill>
        <p:spPr>
          <a:xfrm>
            <a:off x="-83997" y="2031438"/>
            <a:ext cx="9336517" cy="3975802"/>
          </a:xfrm>
          <a:prstGeom prst="rect">
            <a:avLst/>
          </a:prstGeom>
        </p:spPr>
      </p:pic>
    </p:spTree>
    <p:extLst>
      <p:ext uri="{BB962C8B-B14F-4D97-AF65-F5344CB8AC3E}">
        <p14:creationId xmlns:p14="http://schemas.microsoft.com/office/powerpoint/2010/main" val="1124121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16B0F-0677-FB14-FCA6-CC382B4456B2}"/>
              </a:ext>
            </a:extLst>
          </p:cNvPr>
          <p:cNvSpPr txBox="1"/>
          <p:nvPr/>
        </p:nvSpPr>
        <p:spPr>
          <a:xfrm>
            <a:off x="251520" y="476672"/>
            <a:ext cx="8640960" cy="1077218"/>
          </a:xfrm>
          <a:prstGeom prst="rect">
            <a:avLst/>
          </a:prstGeom>
          <a:noFill/>
        </p:spPr>
        <p:txBody>
          <a:bodyPr wrap="square" rtlCol="0" anchor="ctr">
            <a:spAutoFit/>
          </a:bodyPr>
          <a:lstStyle/>
          <a:p>
            <a:pPr algn="ctr" fontAlgn="auto">
              <a:spcBef>
                <a:spcPts val="0"/>
              </a:spcBef>
              <a:spcAft>
                <a:spcPts val="0"/>
              </a:spcAft>
              <a:defRPr/>
            </a:pPr>
            <a:r>
              <a:rPr lang="en-GB" sz="3200" b="1" dirty="0">
                <a:solidFill>
                  <a:srgbClr val="F04044"/>
                </a:solidFill>
                <a:latin typeface="Century Gothic" panose="020B0502020202020204" pitchFamily="34" charset="0"/>
                <a:cs typeface="+mn-cs"/>
              </a:rPr>
              <a:t>Income Support Grants: </a:t>
            </a:r>
            <a:r>
              <a:rPr lang="en-GB" sz="3200" b="1" dirty="0">
                <a:solidFill>
                  <a:prstClr val="black"/>
                </a:solidFill>
                <a:latin typeface="Century Gothic" panose="020B0502020202020204" pitchFamily="34" charset="0"/>
                <a:cs typeface="+mn-cs"/>
                <a:hlinkClick r:id="rId3"/>
              </a:rPr>
              <a:t>National Zakat Foundation</a:t>
            </a:r>
            <a:endParaRPr lang="en-GB" sz="3200" dirty="0">
              <a:solidFill>
                <a:prstClr val="black"/>
              </a:solidFill>
              <a:latin typeface="Century Gothic" panose="020B0502020202020204" pitchFamily="34" charset="0"/>
              <a:cs typeface="+mn-cs"/>
            </a:endParaRPr>
          </a:p>
        </p:txBody>
      </p:sp>
      <p:sp>
        <p:nvSpPr>
          <p:cNvPr id="3" name="Content Placeholder 2">
            <a:extLst>
              <a:ext uri="{FF2B5EF4-FFF2-40B4-BE49-F238E27FC236}">
                <a16:creationId xmlns:a16="http://schemas.microsoft.com/office/drawing/2014/main" id="{B026113B-0646-35F4-9DB7-FA8CDBE759BC}"/>
              </a:ext>
            </a:extLst>
          </p:cNvPr>
          <p:cNvSpPr txBox="1">
            <a:spLocks/>
          </p:cNvSpPr>
          <p:nvPr/>
        </p:nvSpPr>
        <p:spPr>
          <a:xfrm>
            <a:off x="-219075" y="2132856"/>
            <a:ext cx="9582150" cy="1059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Muslim grant platform to help with basic costs &amp; small debts</a:t>
            </a:r>
            <a:endParaRPr kumimoji="0" lang="en-GB"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4" name="Picture 2" descr="Realising Zakat's potential in the UK: How NZF is changing in 2020 ...">
            <a:extLst>
              <a:ext uri="{FF2B5EF4-FFF2-40B4-BE49-F238E27FC236}">
                <a16:creationId xmlns:a16="http://schemas.microsoft.com/office/drawing/2014/main" id="{B4D4545D-0778-22EE-3531-98A69D89F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2662562"/>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870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D1637F74-0615-28CE-1C80-5D9D15FE2732}"/>
              </a:ext>
            </a:extLst>
          </p:cNvPr>
          <p:cNvSpPr txBox="1">
            <a:spLocks/>
          </p:cNvSpPr>
          <p:nvPr/>
        </p:nvSpPr>
        <p:spPr>
          <a:xfrm>
            <a:off x="-204717" y="260648"/>
            <a:ext cx="9553434" cy="11229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a:ln>
                  <a:noFill/>
                </a:ln>
                <a:solidFill>
                  <a:srgbClr val="F04044"/>
                </a:solidFill>
                <a:effectLst/>
                <a:uLnTx/>
                <a:uFillTx/>
                <a:latin typeface="Century Gothic" panose="020B0502020202020204" pitchFamily="34" charset="0"/>
                <a:ea typeface="+mn-ea"/>
                <a:cs typeface="+mn-cs"/>
              </a:rPr>
              <a:t>Increasing Income: Topping Up Your Earnings</a:t>
            </a:r>
            <a:endParaRPr kumimoji="0" lang="en-GB" sz="3200" b="1" i="0" u="none" strike="noStrike" kern="1200" cap="none" spc="0" normalizeH="0" baseline="0" noProof="0" dirty="0">
              <a:ln>
                <a:noFill/>
              </a:ln>
              <a:solidFill>
                <a:srgbClr val="F04044"/>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0BE5DE9F-2A8D-673D-7B16-D7A8F5594628}"/>
              </a:ext>
            </a:extLst>
          </p:cNvPr>
          <p:cNvSpPr txBox="1"/>
          <p:nvPr/>
        </p:nvSpPr>
        <p:spPr>
          <a:xfrm>
            <a:off x="107504" y="1383595"/>
            <a:ext cx="5040560" cy="4585871"/>
          </a:xfrm>
          <a:prstGeom prst="rect">
            <a:avLst/>
          </a:prstGeom>
          <a:noFill/>
        </p:spPr>
        <p:txBody>
          <a:bodyPr wrap="square" rtlCol="0">
            <a:spAutoFit/>
          </a:bodyPr>
          <a:lstStyle/>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Apply for Government Schemes</a:t>
            </a:r>
          </a:p>
          <a:p>
            <a:pPr fontAlgn="auto">
              <a:spcBef>
                <a:spcPts val="0"/>
              </a:spcBef>
              <a:spcAft>
                <a:spcPts val="0"/>
              </a:spcAft>
              <a:defRPr/>
            </a:pPr>
            <a:r>
              <a:rPr lang="en-GB" sz="2400" i="1"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3"/>
              </a:rPr>
              <a:t>Turn2us</a:t>
            </a:r>
            <a:r>
              <a:rPr lang="en-GB" sz="2000"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4"/>
              </a:rPr>
              <a:t>Policy in Practice,</a:t>
            </a:r>
            <a:r>
              <a:rPr lang="en-GB" sz="2000" dirty="0">
                <a:solidFill>
                  <a:prstClr val="black"/>
                </a:solidFill>
                <a:latin typeface="Century Gothic" panose="020B0502020202020204" pitchFamily="34" charset="0"/>
                <a:cs typeface="+mn-cs"/>
              </a:rPr>
              <a:t> </a:t>
            </a:r>
            <a:r>
              <a:rPr lang="en-GB" sz="2000" i="1" dirty="0" err="1">
                <a:solidFill>
                  <a:prstClr val="black"/>
                </a:solidFill>
                <a:latin typeface="Century Gothic" panose="020B0502020202020204" pitchFamily="34" charset="0"/>
                <a:cs typeface="+mn-cs"/>
                <a:hlinkClick r:id="rId5"/>
              </a:rPr>
              <a:t>Entitledto</a:t>
            </a:r>
            <a:endParaRPr lang="en-GB" sz="2000" i="1" dirty="0">
              <a:solidFill>
                <a:prstClr val="black"/>
              </a:solidFill>
              <a:latin typeface="Century Gothic" panose="020B0502020202020204" pitchFamily="34" charset="0"/>
              <a:cs typeface="+mn-cs"/>
            </a:endParaRPr>
          </a:p>
          <a:p>
            <a:pPr fontAlgn="auto">
              <a:spcBef>
                <a:spcPts val="0"/>
              </a:spcBef>
              <a:spcAft>
                <a:spcPts val="0"/>
              </a:spcAft>
              <a:defRPr/>
            </a:pPr>
            <a:r>
              <a:rPr lang="en-GB" sz="2000" dirty="0">
                <a:solidFill>
                  <a:prstClr val="black"/>
                </a:solidFill>
                <a:latin typeface="Century Gothic" panose="020B0502020202020204" pitchFamily="34" charset="0"/>
                <a:cs typeface="+mn-cs"/>
              </a:rPr>
              <a:t> </a:t>
            </a:r>
          </a:p>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Answer Online Surveys</a:t>
            </a:r>
          </a:p>
          <a:p>
            <a:pPr fontAlgn="auto">
              <a:spcBef>
                <a:spcPts val="0"/>
              </a:spcBef>
              <a:spcAft>
                <a:spcPts val="0"/>
              </a:spcAft>
              <a:defRPr/>
            </a:pPr>
            <a:r>
              <a:rPr lang="en-GB" sz="2400" i="1"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6"/>
              </a:rPr>
              <a:t>YouGov</a:t>
            </a:r>
            <a:r>
              <a:rPr lang="en-GB" sz="2000"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7"/>
              </a:rPr>
              <a:t>Prolific</a:t>
            </a:r>
            <a:r>
              <a:rPr lang="en-GB" sz="2000" dirty="0">
                <a:solidFill>
                  <a:prstClr val="black"/>
                </a:solidFill>
                <a:latin typeface="Century Gothic" panose="020B0502020202020204" pitchFamily="34" charset="0"/>
                <a:cs typeface="+mn-cs"/>
              </a:rPr>
              <a:t>, </a:t>
            </a:r>
            <a:r>
              <a:rPr lang="en-GB" sz="2000" i="1" dirty="0" err="1">
                <a:solidFill>
                  <a:prstClr val="black"/>
                </a:solidFill>
                <a:latin typeface="Century Gothic" panose="020B0502020202020204" pitchFamily="34" charset="0"/>
                <a:cs typeface="+mn-cs"/>
                <a:hlinkClick r:id="rId8"/>
              </a:rPr>
              <a:t>LifePoints</a:t>
            </a:r>
            <a:r>
              <a:rPr lang="en-GB" sz="2000" i="1" dirty="0">
                <a:solidFill>
                  <a:prstClr val="black"/>
                </a:solidFill>
                <a:latin typeface="Century Gothic" panose="020B0502020202020204" pitchFamily="34" charset="0"/>
                <a:cs typeface="+mn-cs"/>
              </a:rPr>
              <a:t>, </a:t>
            </a:r>
            <a:br>
              <a:rPr lang="en-GB" sz="2000" i="1" dirty="0">
                <a:solidFill>
                  <a:prstClr val="black"/>
                </a:solidFill>
                <a:latin typeface="Century Gothic" panose="020B0502020202020204" pitchFamily="34" charset="0"/>
                <a:cs typeface="+mn-cs"/>
              </a:rPr>
            </a:br>
            <a:r>
              <a:rPr lang="en-GB" sz="2000" i="1"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9"/>
              </a:rPr>
              <a:t>Swagbucks</a:t>
            </a:r>
            <a:r>
              <a:rPr lang="en-GB" sz="2000" i="1" dirty="0">
                <a:solidFill>
                  <a:prstClr val="black"/>
                </a:solidFill>
                <a:latin typeface="Century Gothic" panose="020B0502020202020204" pitchFamily="34" charset="0"/>
                <a:cs typeface="+mn-cs"/>
              </a:rPr>
              <a:t>,</a:t>
            </a:r>
            <a:r>
              <a:rPr lang="en-GB" sz="2000" dirty="0">
                <a:solidFill>
                  <a:prstClr val="black"/>
                </a:solidFill>
                <a:latin typeface="Century Gothic" panose="020B0502020202020204" pitchFamily="34" charset="0"/>
                <a:cs typeface="+mn-cs"/>
              </a:rPr>
              <a:t> </a:t>
            </a:r>
            <a:r>
              <a:rPr lang="en-GB" sz="2000" i="1" dirty="0" err="1">
                <a:solidFill>
                  <a:prstClr val="black"/>
                </a:solidFill>
                <a:latin typeface="Century Gothic" panose="020B0502020202020204" pitchFamily="34" charset="0"/>
                <a:cs typeface="+mn-cs"/>
                <a:hlinkClick r:id="rId10"/>
              </a:rPr>
              <a:t>StreetBees</a:t>
            </a:r>
            <a:endParaRPr lang="en-GB" sz="2000" i="1" dirty="0">
              <a:solidFill>
                <a:prstClr val="black"/>
              </a:solidFill>
              <a:latin typeface="Century Gothic" panose="020B0502020202020204" pitchFamily="34" charset="0"/>
              <a:cs typeface="+mn-cs"/>
            </a:endParaRPr>
          </a:p>
          <a:p>
            <a:pPr fontAlgn="auto">
              <a:spcBef>
                <a:spcPts val="0"/>
              </a:spcBef>
              <a:spcAft>
                <a:spcPts val="0"/>
              </a:spcAft>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Sell Photos Online</a:t>
            </a:r>
          </a:p>
          <a:p>
            <a:pPr fontAlgn="auto">
              <a:spcBef>
                <a:spcPts val="0"/>
              </a:spcBef>
              <a:spcAft>
                <a:spcPts val="0"/>
              </a:spcAft>
              <a:defRPr/>
            </a:pPr>
            <a:r>
              <a:rPr lang="en-GB" sz="2000" i="1"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11"/>
              </a:rPr>
              <a:t>Shutterstock </a:t>
            </a:r>
            <a:r>
              <a:rPr lang="en-GB" sz="2000" dirty="0">
                <a:solidFill>
                  <a:prstClr val="black"/>
                </a:solidFill>
                <a:latin typeface="Century Gothic" panose="020B0502020202020204" pitchFamily="34" charset="0"/>
                <a:cs typeface="+mn-cs"/>
              </a:rPr>
              <a:t>and </a:t>
            </a:r>
            <a:r>
              <a:rPr lang="en-GB" sz="2000" i="1" dirty="0" err="1">
                <a:solidFill>
                  <a:prstClr val="black"/>
                </a:solidFill>
                <a:latin typeface="Century Gothic" panose="020B0502020202020204" pitchFamily="34" charset="0"/>
                <a:cs typeface="+mn-cs"/>
                <a:hlinkClick r:id="rId12"/>
              </a:rPr>
              <a:t>Alamy</a:t>
            </a:r>
            <a:r>
              <a:rPr lang="en-GB" sz="2000" dirty="0">
                <a:solidFill>
                  <a:prstClr val="black"/>
                </a:solidFill>
                <a:latin typeface="Century Gothic" panose="020B0502020202020204" pitchFamily="34" charset="0"/>
                <a:cs typeface="+mn-cs"/>
              </a:rPr>
              <a:t> </a:t>
            </a:r>
          </a:p>
          <a:p>
            <a:pPr fontAlgn="auto">
              <a:spcBef>
                <a:spcPts val="0"/>
              </a:spcBef>
              <a:spcAft>
                <a:spcPts val="0"/>
              </a:spcAft>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Get Paid to Test Websites</a:t>
            </a:r>
          </a:p>
          <a:p>
            <a:pPr marL="342900" indent="-342900" fontAlgn="auto">
              <a:spcBef>
                <a:spcPts val="0"/>
              </a:spcBef>
              <a:spcAft>
                <a:spcPts val="0"/>
              </a:spcAft>
              <a:buFont typeface="Arial" panose="020B0604020202020204" pitchFamily="34" charset="0"/>
              <a:buChar char="•"/>
              <a:defRPr/>
            </a:pPr>
            <a:endParaRPr lang="en-GB" sz="2400" dirty="0">
              <a:solidFill>
                <a:prstClr val="black"/>
              </a:solidFill>
              <a:latin typeface="Century Gothic" panose="020B0502020202020204" pitchFamily="34" charset="0"/>
              <a:cs typeface="+mn-cs"/>
            </a:endParaRPr>
          </a:p>
        </p:txBody>
      </p:sp>
      <p:sp>
        <p:nvSpPr>
          <p:cNvPr id="4" name="TextBox 3">
            <a:extLst>
              <a:ext uri="{FF2B5EF4-FFF2-40B4-BE49-F238E27FC236}">
                <a16:creationId xmlns:a16="http://schemas.microsoft.com/office/drawing/2014/main" id="{BEF299B6-5CD4-3F44-7C58-A57F71D07998}"/>
              </a:ext>
            </a:extLst>
          </p:cNvPr>
          <p:cNvSpPr txBox="1"/>
          <p:nvPr/>
        </p:nvSpPr>
        <p:spPr>
          <a:xfrm>
            <a:off x="4600195" y="1406043"/>
            <a:ext cx="4211960" cy="4278094"/>
          </a:xfrm>
          <a:prstGeom prst="rect">
            <a:avLst/>
          </a:prstGeom>
          <a:noFill/>
        </p:spPr>
        <p:txBody>
          <a:bodyPr wrap="square" rtlCol="0">
            <a:spAutoFit/>
          </a:bodyPr>
          <a:lstStyle/>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Sell Vintage/Unwanted Items</a:t>
            </a:r>
          </a:p>
          <a:p>
            <a:pPr fontAlgn="auto">
              <a:spcBef>
                <a:spcPts val="0"/>
              </a:spcBef>
              <a:spcAft>
                <a:spcPts val="0"/>
              </a:spcAft>
              <a:defRPr/>
            </a:pPr>
            <a:r>
              <a:rPr lang="en-GB" sz="2400" i="1"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13"/>
              </a:rPr>
              <a:t>eBay</a:t>
            </a:r>
            <a:r>
              <a:rPr lang="en-GB" sz="2000"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14"/>
              </a:rPr>
              <a:t>Amazon</a:t>
            </a:r>
            <a:r>
              <a:rPr lang="en-GB" sz="2000"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15"/>
              </a:rPr>
              <a:t>Gumtree</a:t>
            </a:r>
            <a:r>
              <a:rPr lang="en-GB" sz="2000" i="1" dirty="0">
                <a:solidFill>
                  <a:prstClr val="black"/>
                </a:solidFill>
                <a:latin typeface="Century Gothic" panose="020B0502020202020204" pitchFamily="34" charset="0"/>
                <a:cs typeface="+mn-cs"/>
              </a:rPr>
              <a:t>,</a:t>
            </a:r>
            <a:r>
              <a:rPr lang="en-GB" sz="2000" dirty="0">
                <a:solidFill>
                  <a:prstClr val="black"/>
                </a:solidFill>
                <a:latin typeface="Century Gothic" panose="020B0502020202020204" pitchFamily="34" charset="0"/>
                <a:cs typeface="+mn-cs"/>
              </a:rPr>
              <a:t> </a:t>
            </a:r>
            <a:br>
              <a:rPr lang="en-GB" sz="2000" dirty="0">
                <a:solidFill>
                  <a:prstClr val="black"/>
                </a:solidFill>
                <a:latin typeface="Century Gothic" panose="020B0502020202020204" pitchFamily="34" charset="0"/>
                <a:cs typeface="+mn-cs"/>
              </a:rPr>
            </a:br>
            <a:r>
              <a:rPr lang="en-GB" sz="2000"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16"/>
              </a:rPr>
              <a:t>Facebook </a:t>
            </a:r>
            <a:r>
              <a:rPr lang="en-GB" sz="2000" i="1" dirty="0">
                <a:solidFill>
                  <a:prstClr val="black"/>
                </a:solidFill>
                <a:latin typeface="Century Gothic" panose="020B0502020202020204" pitchFamily="34" charset="0"/>
                <a:cs typeface="+mn-cs"/>
              </a:rPr>
              <a:t>, </a:t>
            </a:r>
            <a:r>
              <a:rPr lang="en-GB" sz="2000" i="1" dirty="0" err="1">
                <a:solidFill>
                  <a:prstClr val="black"/>
                </a:solidFill>
                <a:latin typeface="Century Gothic" panose="020B0502020202020204" pitchFamily="34" charset="0"/>
                <a:cs typeface="+mn-cs"/>
                <a:hlinkClick r:id="rId17"/>
              </a:rPr>
              <a:t>Vinterior</a:t>
            </a:r>
            <a:r>
              <a:rPr lang="en-GB" sz="2000" i="1" dirty="0">
                <a:solidFill>
                  <a:prstClr val="black"/>
                </a:solidFill>
                <a:latin typeface="Century Gothic" panose="020B0502020202020204" pitchFamily="34" charset="0"/>
                <a:cs typeface="+mn-cs"/>
              </a:rPr>
              <a:t>, </a:t>
            </a:r>
            <a:r>
              <a:rPr lang="en-GB" sz="2000" i="1" dirty="0" err="1">
                <a:solidFill>
                  <a:prstClr val="black"/>
                </a:solidFill>
                <a:latin typeface="Century Gothic" panose="020B0502020202020204" pitchFamily="34" charset="0"/>
                <a:cs typeface="+mn-cs"/>
                <a:hlinkClick r:id="rId18"/>
              </a:rPr>
              <a:t>Shpock</a:t>
            </a:r>
            <a:endParaRPr lang="en-GB" sz="2000" i="1" dirty="0">
              <a:solidFill>
                <a:prstClr val="black"/>
              </a:solidFill>
              <a:latin typeface="Century Gothic" panose="020B0502020202020204" pitchFamily="34" charset="0"/>
              <a:cs typeface="+mn-cs"/>
            </a:endParaRPr>
          </a:p>
          <a:p>
            <a:pPr fontAlgn="auto">
              <a:spcBef>
                <a:spcPts val="0"/>
              </a:spcBef>
              <a:spcAft>
                <a:spcPts val="0"/>
              </a:spcAft>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Complete Tasks on </a:t>
            </a:r>
            <a:r>
              <a:rPr lang="en-GB" sz="2400" i="1" dirty="0">
                <a:solidFill>
                  <a:prstClr val="black"/>
                </a:solidFill>
                <a:latin typeface="Century Gothic" panose="020B0502020202020204" pitchFamily="34" charset="0"/>
                <a:cs typeface="+mn-cs"/>
                <a:hlinkClick r:id="rId19"/>
              </a:rPr>
              <a:t>Fiverr</a:t>
            </a:r>
            <a:endParaRPr lang="en-GB" sz="2400" i="1"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endParaRPr lang="en-GB" sz="1000"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Join the Gig Economy</a:t>
            </a:r>
          </a:p>
          <a:p>
            <a:pPr fontAlgn="auto">
              <a:spcBef>
                <a:spcPts val="0"/>
              </a:spcBef>
              <a:spcAft>
                <a:spcPts val="0"/>
              </a:spcAft>
              <a:defRPr/>
            </a:pPr>
            <a:r>
              <a:rPr lang="en-GB" sz="2000" i="1"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20"/>
              </a:rPr>
              <a:t>Deliveroo</a:t>
            </a:r>
            <a:r>
              <a:rPr lang="en-GB" sz="2000" i="1" dirty="0">
                <a:solidFill>
                  <a:prstClr val="black"/>
                </a:solidFill>
                <a:latin typeface="Century Gothic" panose="020B0502020202020204" pitchFamily="34" charset="0"/>
                <a:cs typeface="+mn-cs"/>
              </a:rPr>
              <a:t>, </a:t>
            </a:r>
            <a:r>
              <a:rPr lang="en-GB" sz="2000" i="1" dirty="0">
                <a:solidFill>
                  <a:prstClr val="black"/>
                </a:solidFill>
                <a:latin typeface="Century Gothic" panose="020B0502020202020204" pitchFamily="34" charset="0"/>
                <a:cs typeface="+mn-cs"/>
                <a:hlinkClick r:id="rId21"/>
              </a:rPr>
              <a:t>Task Rabbit</a:t>
            </a:r>
            <a:r>
              <a:rPr lang="en-GB" sz="2000" i="1" dirty="0">
                <a:solidFill>
                  <a:prstClr val="black"/>
                </a:solidFill>
                <a:latin typeface="Century Gothic" panose="020B0502020202020204" pitchFamily="34" charset="0"/>
                <a:cs typeface="+mn-cs"/>
              </a:rPr>
              <a:t> </a:t>
            </a:r>
          </a:p>
          <a:p>
            <a:pPr fontAlgn="auto">
              <a:spcBef>
                <a:spcPts val="0"/>
              </a:spcBef>
              <a:spcAft>
                <a:spcPts val="0"/>
              </a:spcAft>
              <a:defRPr/>
            </a:pPr>
            <a:endParaRPr lang="en-GB" sz="1000" i="1" dirty="0">
              <a:solidFill>
                <a:prstClr val="black"/>
              </a:solidFill>
              <a:latin typeface="Century Gothic" panose="020B0502020202020204" pitchFamily="34" charset="0"/>
              <a:cs typeface="+mn-cs"/>
            </a:endParaRPr>
          </a:p>
          <a:p>
            <a:pPr marL="342900" indent="-342900" fontAlgn="auto">
              <a:spcBef>
                <a:spcPts val="0"/>
              </a:spcBef>
              <a:spcAft>
                <a:spcPts val="0"/>
              </a:spcAft>
              <a:buFont typeface="Arial" panose="020B0604020202020204" pitchFamily="34" charset="0"/>
              <a:buChar char="•"/>
              <a:defRPr/>
            </a:pPr>
            <a:r>
              <a:rPr lang="en-GB" sz="2400" dirty="0">
                <a:solidFill>
                  <a:prstClr val="black"/>
                </a:solidFill>
                <a:latin typeface="Century Gothic" panose="020B0502020202020204" pitchFamily="34" charset="0"/>
                <a:cs typeface="+mn-cs"/>
              </a:rPr>
              <a:t>Sell Your Crafts on </a:t>
            </a:r>
            <a:r>
              <a:rPr lang="en-GB" sz="2400" i="1" dirty="0">
                <a:solidFill>
                  <a:prstClr val="black"/>
                </a:solidFill>
                <a:latin typeface="Century Gothic" panose="020B0502020202020204" pitchFamily="34" charset="0"/>
                <a:cs typeface="+mn-cs"/>
                <a:hlinkClick r:id="rId22"/>
              </a:rPr>
              <a:t>Etsy</a:t>
            </a:r>
            <a:r>
              <a:rPr lang="en-GB" sz="2400" dirty="0">
                <a:solidFill>
                  <a:prstClr val="black"/>
                </a:solidFill>
                <a:latin typeface="Century Gothic" panose="020B0502020202020204" pitchFamily="34" charset="0"/>
                <a:cs typeface="+mn-cs"/>
              </a:rPr>
              <a:t> </a:t>
            </a:r>
          </a:p>
          <a:p>
            <a:pPr fontAlgn="auto">
              <a:spcBef>
                <a:spcPts val="0"/>
              </a:spcBef>
              <a:spcAft>
                <a:spcPts val="0"/>
              </a:spcAft>
              <a:defRPr/>
            </a:pPr>
            <a:endParaRPr lang="en-GB" sz="2400" dirty="0">
              <a:solidFill>
                <a:prstClr val="black"/>
              </a:solidFill>
              <a:latin typeface="Century Gothic" panose="020B0502020202020204" pitchFamily="34" charset="0"/>
              <a:cs typeface="+mn-cs"/>
            </a:endParaRPr>
          </a:p>
          <a:p>
            <a:pPr fontAlgn="auto">
              <a:spcBef>
                <a:spcPts val="0"/>
              </a:spcBef>
              <a:spcAft>
                <a:spcPts val="0"/>
              </a:spcAft>
              <a:defRPr/>
            </a:pPr>
            <a:r>
              <a:rPr lang="en-GB" sz="1400" dirty="0">
                <a:solidFill>
                  <a:prstClr val="black"/>
                </a:solidFill>
                <a:latin typeface="Century Gothic" panose="020B0502020202020204" pitchFamily="34" charset="0"/>
                <a:cs typeface="+mn-cs"/>
              </a:rPr>
              <a:t>Suggestions by </a:t>
            </a:r>
            <a:r>
              <a:rPr lang="en-GB" sz="1400" dirty="0" err="1">
                <a:solidFill>
                  <a:prstClr val="black"/>
                </a:solidFill>
                <a:latin typeface="Century Gothic" panose="020B0502020202020204" pitchFamily="34" charset="0"/>
                <a:cs typeface="+mn-cs"/>
                <a:hlinkClick r:id="rId23"/>
              </a:rPr>
              <a:t>PockitUK</a:t>
            </a:r>
            <a:endParaRPr lang="en-GB" sz="1400" dirty="0">
              <a:solidFill>
                <a:prstClr val="black"/>
              </a:solidFill>
              <a:latin typeface="Century Gothic" panose="020B0502020202020204" pitchFamily="34" charset="0"/>
              <a:cs typeface="+mn-cs"/>
            </a:endParaRPr>
          </a:p>
        </p:txBody>
      </p:sp>
    </p:spTree>
    <p:extLst>
      <p:ext uri="{BB962C8B-B14F-4D97-AF65-F5344CB8AC3E}">
        <p14:creationId xmlns:p14="http://schemas.microsoft.com/office/powerpoint/2010/main" val="4265546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242BFA-F2DE-0FE7-6D2A-1331CDCCC7AC}"/>
              </a:ext>
            </a:extLst>
          </p:cNvPr>
          <p:cNvSpPr txBox="1"/>
          <p:nvPr/>
        </p:nvSpPr>
        <p:spPr>
          <a:xfrm>
            <a:off x="54519" y="2348880"/>
            <a:ext cx="9034962" cy="1200329"/>
          </a:xfrm>
          <a:prstGeom prst="rect">
            <a:avLst/>
          </a:prstGeom>
          <a:noFill/>
        </p:spPr>
        <p:txBody>
          <a:bodyPr wrap="square" rtlCol="0">
            <a:spAutoFit/>
          </a:bodyPr>
          <a:lstStyle/>
          <a:p>
            <a:pPr algn="ctr" fontAlgn="auto">
              <a:spcBef>
                <a:spcPts val="0"/>
              </a:spcBef>
              <a:spcAft>
                <a:spcPts val="0"/>
              </a:spcAft>
              <a:defRPr/>
            </a:pPr>
            <a:r>
              <a:rPr lang="en-GB" sz="7200" b="1" dirty="0">
                <a:solidFill>
                  <a:prstClr val="black"/>
                </a:solidFill>
                <a:latin typeface="Century Gothic" panose="020B0502020202020204" pitchFamily="34" charset="0"/>
                <a:ea typeface="Cambria" panose="02040503050406030204" pitchFamily="18" charset="0"/>
                <a:cs typeface="Arabic Typesetting" panose="020B0604020202020204" pitchFamily="66" charset="-78"/>
              </a:rPr>
              <a:t>Any  Questions?</a:t>
            </a:r>
          </a:p>
        </p:txBody>
      </p:sp>
    </p:spTree>
    <p:extLst>
      <p:ext uri="{BB962C8B-B14F-4D97-AF65-F5344CB8AC3E}">
        <p14:creationId xmlns:p14="http://schemas.microsoft.com/office/powerpoint/2010/main" val="228090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4E0C18-5FC4-A7EF-3617-8CC435675B03}"/>
              </a:ext>
            </a:extLst>
          </p:cNvPr>
          <p:cNvSpPr txBox="1"/>
          <p:nvPr/>
        </p:nvSpPr>
        <p:spPr>
          <a:xfrm>
            <a:off x="54519" y="2348880"/>
            <a:ext cx="9034962" cy="1200329"/>
          </a:xfrm>
          <a:prstGeom prst="rect">
            <a:avLst/>
          </a:prstGeom>
          <a:noFill/>
        </p:spPr>
        <p:txBody>
          <a:bodyPr wrap="square" rtlCol="0">
            <a:spAutoFit/>
          </a:bodyPr>
          <a:lstStyle/>
          <a:p>
            <a:pPr algn="ctr" fontAlgn="auto">
              <a:spcBef>
                <a:spcPts val="0"/>
              </a:spcBef>
              <a:spcAft>
                <a:spcPts val="0"/>
              </a:spcAft>
              <a:defRPr/>
            </a:pPr>
            <a:r>
              <a:rPr lang="en-GB" sz="7200" b="1" dirty="0">
                <a:solidFill>
                  <a:prstClr val="black"/>
                </a:solidFill>
                <a:latin typeface="Century Gothic" panose="020B0502020202020204" pitchFamily="34" charset="0"/>
                <a:ea typeface="Cambria" panose="02040503050406030204" pitchFamily="18" charset="0"/>
                <a:cs typeface="Arabic Typesetting" panose="020B0604020202020204" pitchFamily="66" charset="-78"/>
              </a:rPr>
              <a:t>End of Session 1</a:t>
            </a:r>
          </a:p>
        </p:txBody>
      </p:sp>
    </p:spTree>
    <p:extLst>
      <p:ext uri="{BB962C8B-B14F-4D97-AF65-F5344CB8AC3E}">
        <p14:creationId xmlns:p14="http://schemas.microsoft.com/office/powerpoint/2010/main" val="1648573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107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5ACE18-A4F4-EB60-1EB3-1FAAC9424FFC}"/>
              </a:ext>
            </a:extLst>
          </p:cNvPr>
          <p:cNvSpPr txBox="1"/>
          <p:nvPr/>
        </p:nvSpPr>
        <p:spPr>
          <a:xfrm>
            <a:off x="1724933" y="620688"/>
            <a:ext cx="5694134" cy="830997"/>
          </a:xfrm>
          <a:prstGeom prst="rect">
            <a:avLst/>
          </a:prstGeom>
          <a:noFill/>
        </p:spPr>
        <p:txBody>
          <a:bodyPr wrap="square" rtlCol="0">
            <a:spAutoFit/>
          </a:bodyPr>
          <a:lstStyle/>
          <a:p>
            <a:pPr algn="ctr" fontAlgn="auto">
              <a:spcBef>
                <a:spcPts val="0"/>
              </a:spcBef>
              <a:spcAft>
                <a:spcPts val="0"/>
              </a:spcAft>
              <a:defRPr/>
            </a:pPr>
            <a:r>
              <a:rPr lang="en-GB" sz="4800" b="1" dirty="0">
                <a:solidFill>
                  <a:prstClr val="black"/>
                </a:solidFill>
                <a:latin typeface="Calibri" panose="020F0502020204030204"/>
                <a:cs typeface="+mn-cs"/>
              </a:rPr>
              <a:t>Course Proceedings</a:t>
            </a:r>
          </a:p>
        </p:txBody>
      </p:sp>
      <p:sp>
        <p:nvSpPr>
          <p:cNvPr id="5" name="Content Placeholder 2">
            <a:extLst>
              <a:ext uri="{FF2B5EF4-FFF2-40B4-BE49-F238E27FC236}">
                <a16:creationId xmlns:a16="http://schemas.microsoft.com/office/drawing/2014/main" id="{7243CEFE-000D-31E3-F3BC-8E64551B29EF}"/>
              </a:ext>
            </a:extLst>
          </p:cNvPr>
          <p:cNvSpPr txBox="1">
            <a:spLocks/>
          </p:cNvSpPr>
          <p:nvPr/>
        </p:nvSpPr>
        <p:spPr>
          <a:xfrm>
            <a:off x="2267744" y="1916832"/>
            <a:ext cx="5694134" cy="33659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Ask Questions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Join in with the Interactive sections</a:t>
            </a:r>
            <a:endParaRPr kumimoji="0" lang="en-GB" sz="32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Learn from One Another</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2335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6B59AA-B086-19DA-DA94-15469937CFA7}"/>
              </a:ext>
            </a:extLst>
          </p:cNvPr>
          <p:cNvSpPr txBox="1">
            <a:spLocks/>
          </p:cNvSpPr>
          <p:nvPr/>
        </p:nvSpPr>
        <p:spPr>
          <a:xfrm>
            <a:off x="1665004" y="476672"/>
            <a:ext cx="5965048" cy="1232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j-ea"/>
                <a:cs typeface="+mj-cs"/>
              </a:rPr>
              <a:t>Course Expectations</a:t>
            </a:r>
          </a:p>
        </p:txBody>
      </p:sp>
      <p:sp>
        <p:nvSpPr>
          <p:cNvPr id="6" name="Content Placeholder 2">
            <a:extLst>
              <a:ext uri="{FF2B5EF4-FFF2-40B4-BE49-F238E27FC236}">
                <a16:creationId xmlns:a16="http://schemas.microsoft.com/office/drawing/2014/main" id="{8786A3E4-B02C-F394-AA06-3C8998067BC2}"/>
              </a:ext>
            </a:extLst>
          </p:cNvPr>
          <p:cNvSpPr txBox="1">
            <a:spLocks/>
          </p:cNvSpPr>
          <p:nvPr/>
        </p:nvSpPr>
        <p:spPr>
          <a:xfrm>
            <a:off x="539552" y="1709123"/>
            <a:ext cx="8215953" cy="35625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This Course is Informal – Have Fun!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Don’t Assume Knowledge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2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Just because something seems obvious to you does not mean it will be obvious to everyone!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1"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Allow</a:t>
            </a:r>
            <a:r>
              <a:rPr kumimoji="0" lang="en-GB" sz="2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Everyone to Make Their Own Decisions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Do Put Into Practice What You Learn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605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B30A5E-EB82-59F4-DE91-FCA8B80F4BC7}"/>
              </a:ext>
            </a:extLst>
          </p:cNvPr>
          <p:cNvSpPr txBox="1"/>
          <p:nvPr/>
        </p:nvSpPr>
        <p:spPr>
          <a:xfrm>
            <a:off x="1835696" y="404664"/>
            <a:ext cx="5694134" cy="707886"/>
          </a:xfrm>
          <a:prstGeom prst="rect">
            <a:avLst/>
          </a:prstGeom>
          <a:noFill/>
        </p:spPr>
        <p:txBody>
          <a:bodyPr wrap="square" rtlCol="0">
            <a:spAutoFit/>
          </a:bodyPr>
          <a:lstStyle/>
          <a:p>
            <a:pPr algn="ctr" fontAlgn="auto">
              <a:spcBef>
                <a:spcPts val="0"/>
              </a:spcBef>
              <a:spcAft>
                <a:spcPts val="0"/>
              </a:spcAft>
              <a:defRPr/>
            </a:pPr>
            <a:r>
              <a:rPr lang="en-GB" sz="4000" b="1" dirty="0">
                <a:solidFill>
                  <a:prstClr val="black"/>
                </a:solidFill>
                <a:latin typeface="Calibri" panose="020F0502020204030204"/>
                <a:cs typeface="+mn-cs"/>
              </a:rPr>
              <a:t>Course Structure</a:t>
            </a:r>
          </a:p>
        </p:txBody>
      </p:sp>
      <p:grpSp>
        <p:nvGrpSpPr>
          <p:cNvPr id="4" name="Group 3">
            <a:extLst>
              <a:ext uri="{FF2B5EF4-FFF2-40B4-BE49-F238E27FC236}">
                <a16:creationId xmlns:a16="http://schemas.microsoft.com/office/drawing/2014/main" id="{CDF041A6-F149-ABC8-5B4B-889A017C12CC}"/>
              </a:ext>
            </a:extLst>
          </p:cNvPr>
          <p:cNvGrpSpPr/>
          <p:nvPr/>
        </p:nvGrpSpPr>
        <p:grpSpPr>
          <a:xfrm>
            <a:off x="279229" y="1520788"/>
            <a:ext cx="8433231" cy="3816183"/>
            <a:chOff x="1178553" y="1630983"/>
            <a:chExt cx="9660419" cy="4588232"/>
          </a:xfrm>
        </p:grpSpPr>
        <p:pic>
          <p:nvPicPr>
            <p:cNvPr id="5" name="Picture 4">
              <a:extLst>
                <a:ext uri="{FF2B5EF4-FFF2-40B4-BE49-F238E27FC236}">
                  <a16:creationId xmlns:a16="http://schemas.microsoft.com/office/drawing/2014/main" id="{2B713B91-4C8E-8A4C-8AA4-59D9487756BF}"/>
                </a:ext>
              </a:extLst>
            </p:cNvPr>
            <p:cNvPicPr>
              <a:picLocks noChangeAspect="1"/>
            </p:cNvPicPr>
            <p:nvPr/>
          </p:nvPicPr>
          <p:blipFill rotWithShape="1">
            <a:blip r:embed="rId3"/>
            <a:srcRect l="38572" t="16717" r="55038" b="11145"/>
            <a:stretch/>
          </p:blipFill>
          <p:spPr>
            <a:xfrm>
              <a:off x="2802106" y="1630983"/>
              <a:ext cx="914400" cy="3232198"/>
            </a:xfrm>
            <a:prstGeom prst="rect">
              <a:avLst/>
            </a:prstGeom>
          </p:spPr>
        </p:pic>
        <p:sp>
          <p:nvSpPr>
            <p:cNvPr id="6" name="Rectangle: Rounded Corners 5">
              <a:extLst>
                <a:ext uri="{FF2B5EF4-FFF2-40B4-BE49-F238E27FC236}">
                  <a16:creationId xmlns:a16="http://schemas.microsoft.com/office/drawing/2014/main" id="{0BCF7A17-66AB-6345-927A-DDA4C03237D4}"/>
                </a:ext>
              </a:extLst>
            </p:cNvPr>
            <p:cNvSpPr/>
            <p:nvPr/>
          </p:nvSpPr>
          <p:spPr>
            <a:xfrm>
              <a:off x="7165956" y="1693684"/>
              <a:ext cx="3673016" cy="1152241"/>
            </a:xfrm>
            <a:prstGeom prst="roundRect">
              <a:avLst/>
            </a:prstGeom>
            <a:solidFill>
              <a:srgbClr val="F04436"/>
            </a:solidFill>
            <a:ln w="12700" cap="flat" cmpd="sng" algn="ctr">
              <a:solidFill>
                <a:srgbClr val="F0404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Financial Shock: </a:t>
              </a:r>
              <a:r>
                <a:rPr kumimoji="0" lang="en-GB" sz="2000" b="0" i="0" u="none" strike="noStrike" kern="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Looking At Income</a:t>
              </a:r>
              <a:endParaRPr kumimoji="0" lang="en-GB" sz="2400" b="0" i="0" u="none" strike="noStrike" kern="0" cap="none" spc="0" normalizeH="0" baseline="0" noProof="0" dirty="0">
                <a:ln>
                  <a:noFill/>
                </a:ln>
                <a:solidFill>
                  <a:prstClr val="white">
                    <a:lumMod val="95000"/>
                  </a:prstClr>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D5CD1EAE-3D86-7EBF-8531-CFC4DA5712F7}"/>
                </a:ext>
              </a:extLst>
            </p:cNvPr>
            <p:cNvSpPr/>
            <p:nvPr/>
          </p:nvSpPr>
          <p:spPr>
            <a:xfrm>
              <a:off x="3529756" y="3539006"/>
              <a:ext cx="3441489" cy="1214651"/>
            </a:xfrm>
            <a:prstGeom prst="roundRect">
              <a:avLst/>
            </a:prstGeom>
            <a:solidFill>
              <a:srgbClr val="46C7E1"/>
            </a:solidFill>
            <a:ln w="12700" cap="flat" cmpd="sng" algn="ctr">
              <a:solidFill>
                <a:srgbClr val="46C7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Financial Help: </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Regular Bills</a:t>
              </a:r>
              <a:endPar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Rounded Corners 7">
              <a:extLst>
                <a:ext uri="{FF2B5EF4-FFF2-40B4-BE49-F238E27FC236}">
                  <a16:creationId xmlns:a16="http://schemas.microsoft.com/office/drawing/2014/main" id="{E231AD1C-BEED-15E1-0AD6-BC33D22C8747}"/>
                </a:ext>
              </a:extLst>
            </p:cNvPr>
            <p:cNvSpPr/>
            <p:nvPr/>
          </p:nvSpPr>
          <p:spPr>
            <a:xfrm>
              <a:off x="5179652" y="5004564"/>
              <a:ext cx="3583188" cy="1214651"/>
            </a:xfrm>
            <a:prstGeom prst="roundRect">
              <a:avLst/>
            </a:prstGeom>
            <a:solidFill>
              <a:srgbClr val="FF8837"/>
            </a:solidFill>
            <a:ln w="12700" cap="flat" cmpd="sng" algn="ctr">
              <a:solidFill>
                <a:srgbClr val="FF883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Financial  Deficit: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Loans &amp; Debt</a:t>
              </a:r>
            </a:p>
          </p:txBody>
        </p:sp>
        <p:sp>
          <p:nvSpPr>
            <p:cNvPr id="9" name="Rectangle: Rounded Corners 8">
              <a:extLst>
                <a:ext uri="{FF2B5EF4-FFF2-40B4-BE49-F238E27FC236}">
                  <a16:creationId xmlns:a16="http://schemas.microsoft.com/office/drawing/2014/main" id="{CC91F62B-57B2-DC15-40E9-18D0983CADAC}"/>
                </a:ext>
              </a:extLst>
            </p:cNvPr>
            <p:cNvSpPr/>
            <p:nvPr/>
          </p:nvSpPr>
          <p:spPr>
            <a:xfrm>
              <a:off x="3567662" y="1693684"/>
              <a:ext cx="3468351" cy="1214651"/>
            </a:xfrm>
            <a:prstGeom prst="roundRect">
              <a:avLst/>
            </a:prstGeom>
            <a:solidFill>
              <a:srgbClr val="FDF871"/>
            </a:solidFill>
            <a:ln w="12700" cap="flat" cmpd="sng" algn="ctr">
              <a:solidFill>
                <a:srgbClr val="FDF87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Financial Worry: </a:t>
              </a:r>
              <a:b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20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rPr>
                <a:t>An Introduction</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FF9C458-8D73-6747-3B02-9DECAF1C89C2}"/>
                </a:ext>
              </a:extLst>
            </p:cNvPr>
            <p:cNvSpPr txBox="1"/>
            <p:nvPr/>
          </p:nvSpPr>
          <p:spPr>
            <a:xfrm>
              <a:off x="1195593" y="2000331"/>
              <a:ext cx="206371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cs typeface="+mn-cs"/>
                </a:rPr>
                <a:t>Session 1 </a:t>
              </a:r>
            </a:p>
          </p:txBody>
        </p:sp>
        <p:sp>
          <p:nvSpPr>
            <p:cNvPr id="11" name="TextBox 10">
              <a:extLst>
                <a:ext uri="{FF2B5EF4-FFF2-40B4-BE49-F238E27FC236}">
                  <a16:creationId xmlns:a16="http://schemas.microsoft.com/office/drawing/2014/main" id="{A41ED50E-CD92-059C-8708-5DADEE7F428B}"/>
                </a:ext>
              </a:extLst>
            </p:cNvPr>
            <p:cNvSpPr txBox="1"/>
            <p:nvPr/>
          </p:nvSpPr>
          <p:spPr>
            <a:xfrm>
              <a:off x="1178553" y="3814955"/>
              <a:ext cx="2339602" cy="5550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Century Gothic" panose="020B0502020202020204" pitchFamily="34" charset="0"/>
                  <a:cs typeface="+mn-cs"/>
                </a:rPr>
                <a:t>Session 2 </a:t>
              </a:r>
            </a:p>
          </p:txBody>
        </p:sp>
        <p:sp>
          <p:nvSpPr>
            <p:cNvPr id="12" name="Rectangle: Rounded Corners 11">
              <a:extLst>
                <a:ext uri="{FF2B5EF4-FFF2-40B4-BE49-F238E27FC236}">
                  <a16:creationId xmlns:a16="http://schemas.microsoft.com/office/drawing/2014/main" id="{E45EF718-618E-FDEE-DDD7-C9DB99DFB6EE}"/>
                </a:ext>
              </a:extLst>
            </p:cNvPr>
            <p:cNvSpPr/>
            <p:nvPr/>
          </p:nvSpPr>
          <p:spPr>
            <a:xfrm>
              <a:off x="7169597" y="3539005"/>
              <a:ext cx="3468349" cy="1214651"/>
            </a:xfrm>
            <a:prstGeom prst="roundRect">
              <a:avLst/>
            </a:prstGeom>
            <a:solidFill>
              <a:srgbClr val="299735"/>
            </a:solidFill>
            <a:ln w="12700" cap="flat" cmpd="sng" algn="ctr">
              <a:solidFill>
                <a:srgbClr val="29973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Financial Future: </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Adjusting Your Budget </a:t>
              </a:r>
              <a:endPar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70311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7753B4-1265-48AF-CC46-A9867CD1A306}"/>
              </a:ext>
            </a:extLst>
          </p:cNvPr>
          <p:cNvSpPr txBox="1"/>
          <p:nvPr/>
        </p:nvSpPr>
        <p:spPr>
          <a:xfrm>
            <a:off x="-108520" y="404664"/>
            <a:ext cx="9361040" cy="1323439"/>
          </a:xfrm>
          <a:prstGeom prst="rect">
            <a:avLst/>
          </a:prstGeom>
          <a:solidFill>
            <a:srgbClr val="FFFF00"/>
          </a:solidFill>
        </p:spPr>
        <p:txBody>
          <a:bodyPr wrap="square" rtlCol="0">
            <a:spAutoFit/>
          </a:bodyPr>
          <a:lstStyle/>
          <a:p>
            <a:pPr algn="ctr" fontAlgn="auto">
              <a:spcBef>
                <a:spcPts val="0"/>
              </a:spcBef>
              <a:spcAft>
                <a:spcPts val="0"/>
              </a:spcAft>
            </a:pPr>
            <a:r>
              <a:rPr lang="en-GB" sz="8000" b="1" dirty="0">
                <a:solidFill>
                  <a:prstClr val="black"/>
                </a:solidFill>
                <a:latin typeface="Calibri" panose="020F0502020204030204"/>
                <a:cs typeface="+mn-cs"/>
              </a:rPr>
              <a:t>Financial  Worry:</a:t>
            </a:r>
          </a:p>
        </p:txBody>
      </p:sp>
      <p:sp>
        <p:nvSpPr>
          <p:cNvPr id="3" name="TextBox 2">
            <a:extLst>
              <a:ext uri="{FF2B5EF4-FFF2-40B4-BE49-F238E27FC236}">
                <a16:creationId xmlns:a16="http://schemas.microsoft.com/office/drawing/2014/main" id="{A51BEF71-E691-719A-07AC-424B7F023282}"/>
              </a:ext>
            </a:extLst>
          </p:cNvPr>
          <p:cNvSpPr txBox="1"/>
          <p:nvPr/>
        </p:nvSpPr>
        <p:spPr>
          <a:xfrm>
            <a:off x="2123728" y="2921168"/>
            <a:ext cx="5227265" cy="1015663"/>
          </a:xfrm>
          <a:prstGeom prst="rect">
            <a:avLst/>
          </a:prstGeom>
          <a:noFill/>
        </p:spPr>
        <p:txBody>
          <a:bodyPr wrap="none" rtlCol="0">
            <a:spAutoFit/>
          </a:bodyPr>
          <a:lstStyle/>
          <a:p>
            <a:pPr fontAlgn="auto">
              <a:spcBef>
                <a:spcPts val="0"/>
              </a:spcBef>
              <a:spcAft>
                <a:spcPts val="0"/>
              </a:spcAft>
            </a:pPr>
            <a:r>
              <a:rPr lang="en-GB" sz="6000" b="1" dirty="0">
                <a:solidFill>
                  <a:prstClr val="black"/>
                </a:solidFill>
                <a:latin typeface="Calibri" panose="020F0502020204030204"/>
                <a:cs typeface="+mn-cs"/>
              </a:rPr>
              <a:t>An Introduction</a:t>
            </a:r>
          </a:p>
        </p:txBody>
      </p:sp>
    </p:spTree>
    <p:extLst>
      <p:ext uri="{BB962C8B-B14F-4D97-AF65-F5344CB8AC3E}">
        <p14:creationId xmlns:p14="http://schemas.microsoft.com/office/powerpoint/2010/main" val="490505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4E2F02-3422-283C-67C0-256C1EFE6C64}"/>
              </a:ext>
            </a:extLst>
          </p:cNvPr>
          <p:cNvSpPr txBox="1">
            <a:spLocks/>
          </p:cNvSpPr>
          <p:nvPr/>
        </p:nvSpPr>
        <p:spPr>
          <a:xfrm>
            <a:off x="-108520" y="404664"/>
            <a:ext cx="9361040" cy="1106905"/>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sz="3200" b="1"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pitchFamily="34" charset="0"/>
                <a:ea typeface="Calibri" panose="020F0502020204030204" pitchFamily="34" charset="0"/>
                <a:cs typeface="+mj-cs"/>
              </a:rPr>
              <a:t>Financial Uncertainty &amp; Mental Health</a:t>
            </a:r>
            <a:endParaRPr kumimoji="0" lang="en-GB" sz="5400" b="0"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pitchFamily="34" charset="0"/>
              <a:ea typeface="+mj-ea"/>
              <a:cs typeface="+mj-cs"/>
            </a:endParaRPr>
          </a:p>
        </p:txBody>
      </p:sp>
      <p:sp>
        <p:nvSpPr>
          <p:cNvPr id="6" name="Content Placeholder 2">
            <a:extLst>
              <a:ext uri="{FF2B5EF4-FFF2-40B4-BE49-F238E27FC236}">
                <a16:creationId xmlns:a16="http://schemas.microsoft.com/office/drawing/2014/main" id="{3C8E5EDA-A9A9-8EF9-B082-BD28628C3D2B}"/>
              </a:ext>
            </a:extLst>
          </p:cNvPr>
          <p:cNvSpPr txBox="1">
            <a:spLocks/>
          </p:cNvSpPr>
          <p:nvPr/>
        </p:nvSpPr>
        <p:spPr>
          <a:xfrm>
            <a:off x="611560" y="1644375"/>
            <a:ext cx="8147386" cy="3569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During this time of uncertainty, it is normal to experience an increase in worry, anxiety, and/or depression.</a:t>
            </a: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00" b="0" i="0" u="none" strike="noStrike" kern="1200" cap="none" spc="0" normalizeH="0" baseline="0" noProof="0">
              <a:ln>
                <a:noFill/>
              </a:ln>
              <a:solidFill>
                <a:sysClr val="windowText" lastClr="000000"/>
              </a:solidFill>
              <a:effectLst/>
              <a:uLnTx/>
              <a:uFillTx/>
              <a:latin typeface="Century Gothic" panose="020B050202020202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Calibri" panose="020F0502020204030204" pitchFamily="34" charset="0"/>
                <a:cs typeface="+mn-cs"/>
              </a:rPr>
              <a:t>Money &amp; Mental Health Are Often Linked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ysClr val="windowText" lastClr="000000"/>
              </a:solidFill>
              <a:effectLst/>
              <a:uLnTx/>
              <a:uFillTx/>
              <a:latin typeface="Century Gothic" panose="020B050202020202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Calibri" panose="020F0502020204030204" pitchFamily="34" charset="0"/>
                <a:cs typeface="+mn-cs"/>
              </a:rPr>
              <a:t>Increase in Anxiety/Depression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ysClr val="windowText" lastClr="000000"/>
              </a:solidFill>
              <a:effectLst/>
              <a:uLnTx/>
              <a:uFillTx/>
              <a:latin typeface="Century Gothic" panose="020B0502020202020204" pitchFamily="34" charset="0"/>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ysClr val="windowText" lastClr="000000"/>
                </a:solidFill>
                <a:effectLst/>
                <a:uLnTx/>
                <a:uFillTx/>
                <a:latin typeface="Century Gothic" panose="020B0502020202020204" pitchFamily="34" charset="0"/>
                <a:ea typeface="Calibri" panose="020F0502020204030204" pitchFamily="34" charset="0"/>
                <a:cs typeface="+mn-cs"/>
              </a:rPr>
              <a:t>Advice &amp; Support Available</a:t>
            </a:r>
            <a:endParaRPr kumimoji="0" lang="en-GB" sz="24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30231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212A5A-8C9F-591F-2AAD-1F6CB34EBBB0}"/>
              </a:ext>
            </a:extLst>
          </p:cNvPr>
          <p:cNvSpPr txBox="1">
            <a:spLocks/>
          </p:cNvSpPr>
          <p:nvPr/>
        </p:nvSpPr>
        <p:spPr>
          <a:xfrm>
            <a:off x="-222250" y="764704"/>
            <a:ext cx="9588500" cy="698500"/>
          </a:xfrm>
          <a:prstGeom prst="rect">
            <a:avLst/>
          </a:prstGeom>
          <a:solidFill>
            <a:srgbClr val="FFFF0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fontAlgn="auto">
              <a:spcAft>
                <a:spcPts val="0"/>
              </a:spcAft>
              <a:defRPr/>
            </a:pPr>
            <a:r>
              <a:rPr lang="en-GB" sz="3200" b="1" dirty="0">
                <a:solidFill>
                  <a:prstClr val="black">
                    <a:lumMod val="85000"/>
                    <a:lumOff val="15000"/>
                  </a:prstClr>
                </a:solidFill>
                <a:ea typeface="Calibri" panose="020F0502020204030204" pitchFamily="34" charset="0"/>
              </a:rPr>
              <a:t>Stigma Prevents Us </a:t>
            </a:r>
            <a:r>
              <a:rPr lang="en-GB" sz="3500" b="1" dirty="0">
                <a:solidFill>
                  <a:prstClr val="black">
                    <a:lumMod val="85000"/>
                    <a:lumOff val="15000"/>
                  </a:prstClr>
                </a:solidFill>
                <a:ea typeface="Calibri" panose="020F0502020204030204" pitchFamily="34" charset="0"/>
              </a:rPr>
              <a:t>Asking</a:t>
            </a:r>
            <a:r>
              <a:rPr lang="en-GB" sz="3200" b="1" dirty="0">
                <a:solidFill>
                  <a:prstClr val="black">
                    <a:lumMod val="85000"/>
                    <a:lumOff val="15000"/>
                  </a:prstClr>
                </a:solidFill>
                <a:ea typeface="Calibri" panose="020F0502020204030204" pitchFamily="34" charset="0"/>
              </a:rPr>
              <a:t> About Money Worries</a:t>
            </a:r>
          </a:p>
        </p:txBody>
      </p:sp>
      <p:sp>
        <p:nvSpPr>
          <p:cNvPr id="6" name="Content Placeholder 2">
            <a:extLst>
              <a:ext uri="{FF2B5EF4-FFF2-40B4-BE49-F238E27FC236}">
                <a16:creationId xmlns:a16="http://schemas.microsoft.com/office/drawing/2014/main" id="{6AB056AE-C19E-05AF-1B21-3BAA429C1213}"/>
              </a:ext>
            </a:extLst>
          </p:cNvPr>
          <p:cNvSpPr txBox="1">
            <a:spLocks/>
          </p:cNvSpPr>
          <p:nvPr/>
        </p:nvSpPr>
        <p:spPr>
          <a:xfrm>
            <a:off x="179512" y="2060848"/>
            <a:ext cx="8640960" cy="3312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GB" sz="2400" dirty="0">
                <a:ea typeface="Calibri" panose="020F0502020204030204" pitchFamily="34" charset="0"/>
              </a:rPr>
              <a:t>Consider “Safe Openers”: </a:t>
            </a:r>
          </a:p>
          <a:p>
            <a:pPr marL="0" indent="0" algn="ctr" fontAlgn="auto">
              <a:spcAft>
                <a:spcPts val="0"/>
              </a:spcAft>
              <a:buFont typeface="Arial" panose="020B0604020202020204" pitchFamily="34" charset="0"/>
              <a:buNone/>
            </a:pPr>
            <a:endParaRPr lang="en-GB" sz="2000" i="1" dirty="0">
              <a:ea typeface="Calibri" panose="020F0502020204030204" pitchFamily="34" charset="0"/>
            </a:endParaRPr>
          </a:p>
          <a:p>
            <a:pPr marL="0" indent="0" algn="ctr" fontAlgn="auto">
              <a:spcAft>
                <a:spcPts val="0"/>
              </a:spcAft>
              <a:buFont typeface="Arial" panose="020B0604020202020204" pitchFamily="34" charset="0"/>
              <a:buNone/>
            </a:pPr>
            <a:r>
              <a:rPr lang="en-GB" sz="2400" i="1" dirty="0">
                <a:ea typeface="Calibri" panose="020F0502020204030204" pitchFamily="34" charset="0"/>
              </a:rPr>
              <a:t>“How are you doing with your money since fuel prices rocketed?”</a:t>
            </a:r>
          </a:p>
          <a:p>
            <a:pPr marL="0" indent="0" algn="ctr" fontAlgn="auto">
              <a:spcAft>
                <a:spcPts val="0"/>
              </a:spcAft>
              <a:buFont typeface="Arial" panose="020B0604020202020204" pitchFamily="34" charset="0"/>
              <a:buNone/>
            </a:pPr>
            <a:endParaRPr lang="en-GB" sz="2400" i="1" dirty="0">
              <a:ea typeface="Calibri" panose="020F0502020204030204" pitchFamily="34" charset="0"/>
            </a:endParaRPr>
          </a:p>
          <a:p>
            <a:pPr marL="0" indent="0" algn="ctr" fontAlgn="auto">
              <a:spcAft>
                <a:spcPts val="0"/>
              </a:spcAft>
              <a:buFont typeface="Arial" panose="020B0604020202020204" pitchFamily="34" charset="0"/>
              <a:buNone/>
            </a:pPr>
            <a:r>
              <a:rPr lang="en-GB" sz="2400" i="1" dirty="0">
                <a:ea typeface="Calibri" panose="020F0502020204030204" pitchFamily="34" charset="0"/>
              </a:rPr>
              <a:t>“I just wanted to see how you’re feeling; is your </a:t>
            </a:r>
            <a:br>
              <a:rPr lang="en-GB" sz="2400" i="1" dirty="0">
                <a:ea typeface="Calibri" panose="020F0502020204030204" pitchFamily="34" charset="0"/>
              </a:rPr>
            </a:br>
            <a:r>
              <a:rPr lang="en-GB" sz="2400" i="1" dirty="0">
                <a:ea typeface="Calibri" panose="020F0502020204030204" pitchFamily="34" charset="0"/>
              </a:rPr>
              <a:t>money secure over the next few months?” </a:t>
            </a:r>
          </a:p>
        </p:txBody>
      </p:sp>
    </p:spTree>
    <p:extLst>
      <p:ext uri="{BB962C8B-B14F-4D97-AF65-F5344CB8AC3E}">
        <p14:creationId xmlns:p14="http://schemas.microsoft.com/office/powerpoint/2010/main" val="309213247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RDBF">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RDBF">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Diocese of Rochester PowerPoint (3)</Template>
  <TotalTime>409</TotalTime>
  <Words>2946</Words>
  <Application>Microsoft Office PowerPoint</Application>
  <PresentationFormat>On-screen Show (4:3)</PresentationFormat>
  <Paragraphs>443</Paragraphs>
  <Slides>38</Slides>
  <Notes>34</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Century Gothic</vt:lpstr>
      <vt:lpstr>Symbol</vt:lpstr>
      <vt:lpstr>Verdana</vt:lpstr>
      <vt:lpstr>Custom Design</vt:lpstr>
      <vt:lpstr>1_Custom Design</vt:lpstr>
      <vt:lpstr>Money  Matters</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Lindy Mackenzie</dc:creator>
  <cp:keywords>PowerPoint</cp:keywords>
  <dc:description>v1.0</dc:description>
  <cp:lastModifiedBy>Keith Berry</cp:lastModifiedBy>
  <cp:revision>62</cp:revision>
  <dcterms:created xsi:type="dcterms:W3CDTF">2014-01-30T17:54:29Z</dcterms:created>
  <dcterms:modified xsi:type="dcterms:W3CDTF">2022-11-02T11:54:54Z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ient">
    <vt:lpwstr>Diocese of Rochester</vt:lpwstr>
  </property>
  <property fmtid="{D5CDD505-2E9C-101B-9397-08002B2CF9AE}" pid="3" name="Language">
    <vt:lpwstr>English (UK)</vt:lpwstr>
  </property>
  <property fmtid="{D5CDD505-2E9C-101B-9397-08002B2CF9AE}" pid="4" name="Owner">
    <vt:lpwstr>P L Kessler</vt:lpwstr>
  </property>
  <property fmtid="{D5CDD505-2E9C-101B-9397-08002B2CF9AE}" pid="5" name="Project">
    <vt:lpwstr>We Are Tangerine</vt:lpwstr>
  </property>
  <property fmtid="{D5CDD505-2E9C-101B-9397-08002B2CF9AE}" pid="6" name="Publisher">
    <vt:lpwstr>Kessler Associates</vt:lpwstr>
  </property>
</Properties>
</file>